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01" r:id="rId2"/>
    <p:sldId id="309" r:id="rId3"/>
    <p:sldId id="264" r:id="rId4"/>
    <p:sldId id="265" r:id="rId5"/>
    <p:sldId id="280" r:id="rId6"/>
    <p:sldId id="291" r:id="rId7"/>
    <p:sldId id="294" r:id="rId8"/>
    <p:sldId id="298" r:id="rId9"/>
    <p:sldId id="299" r:id="rId10"/>
    <p:sldId id="300" r:id="rId11"/>
    <p:sldId id="310" r:id="rId12"/>
    <p:sldId id="267" r:id="rId13"/>
    <p:sldId id="269" r:id="rId14"/>
    <p:sldId id="270" r:id="rId15"/>
    <p:sldId id="293" r:id="rId16"/>
    <p:sldId id="271" r:id="rId17"/>
    <p:sldId id="272" r:id="rId18"/>
    <p:sldId id="273" r:id="rId19"/>
    <p:sldId id="274" r:id="rId20"/>
    <p:sldId id="283" r:id="rId21"/>
    <p:sldId id="275" r:id="rId22"/>
    <p:sldId id="285" r:id="rId23"/>
    <p:sldId id="290" r:id="rId24"/>
    <p:sldId id="268" r:id="rId25"/>
    <p:sldId id="277" r:id="rId26"/>
    <p:sldId id="296" r:id="rId27"/>
    <p:sldId id="303" r:id="rId28"/>
    <p:sldId id="304" r:id="rId29"/>
    <p:sldId id="305" r:id="rId30"/>
    <p:sldId id="306" r:id="rId31"/>
    <p:sldId id="281" r:id="rId32"/>
    <p:sldId id="278" r:id="rId33"/>
    <p:sldId id="276" r:id="rId34"/>
    <p:sldId id="282" r:id="rId35"/>
    <p:sldId id="286" r:id="rId36"/>
    <p:sldId id="287" r:id="rId37"/>
    <p:sldId id="288" r:id="rId38"/>
    <p:sldId id="289" r:id="rId39"/>
    <p:sldId id="295" r:id="rId40"/>
    <p:sldId id="279" r:id="rId41"/>
    <p:sldId id="284" r:id="rId42"/>
    <p:sldId id="297" r:id="rId43"/>
    <p:sldId id="30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48CEF-2BB8-40ED-8241-FCD10F7EC0B3}">
          <p14:sldIdLst>
            <p14:sldId id="301"/>
            <p14:sldId id="309"/>
            <p14:sldId id="264"/>
            <p14:sldId id="265"/>
          </p14:sldIdLst>
        </p14:section>
        <p14:section name="A Quick Primer" id="{C5473E05-FDDF-4CC1-9861-125CF4CCAD4C}">
          <p14:sldIdLst>
            <p14:sldId id="280"/>
            <p14:sldId id="291"/>
            <p14:sldId id="294"/>
            <p14:sldId id="298"/>
            <p14:sldId id="299"/>
            <p14:sldId id="300"/>
          </p14:sldIdLst>
        </p14:section>
        <p14:section name="Advances in Technology" id="{3B7474A6-96AB-430B-908E-F4F6F96851EF}">
          <p14:sldIdLst>
            <p14:sldId id="310"/>
            <p14:sldId id="267"/>
            <p14:sldId id="269"/>
            <p14:sldId id="270"/>
            <p14:sldId id="293"/>
          </p14:sldIdLst>
        </p14:section>
        <p14:section name="a11y is emotional" id="{FAA03738-5734-4BE5-B1E3-C6F89929BFA3}">
          <p14:sldIdLst>
            <p14:sldId id="271"/>
            <p14:sldId id="272"/>
            <p14:sldId id="273"/>
            <p14:sldId id="274"/>
            <p14:sldId id="283"/>
            <p14:sldId id="275"/>
            <p14:sldId id="285"/>
            <p14:sldId id="290"/>
          </p14:sldIdLst>
        </p14:section>
        <p14:section name="Accessibility is hard" id="{6A86A6BD-1EBD-428B-AE70-2905E097C2CC}">
          <p14:sldIdLst>
            <p14:sldId id="268"/>
            <p14:sldId id="277"/>
            <p14:sldId id="296"/>
            <p14:sldId id="303"/>
            <p14:sldId id="304"/>
            <p14:sldId id="305"/>
            <p14:sldId id="306"/>
            <p14:sldId id="281"/>
            <p14:sldId id="278"/>
            <p14:sldId id="276"/>
            <p14:sldId id="282"/>
            <p14:sldId id="286"/>
            <p14:sldId id="287"/>
            <p14:sldId id="288"/>
            <p14:sldId id="289"/>
            <p14:sldId id="295"/>
          </p14:sldIdLst>
        </p14:section>
        <p14:section name="CTA - End" id="{58E7ABC9-EA87-49F8-85B8-7926B645D527}">
          <p14:sldIdLst>
            <p14:sldId id="279"/>
            <p14:sldId id="284"/>
            <p14:sldId id="297"/>
            <p14:sldId id="307"/>
          </p14:sldIdLst>
        </p14:section>
      </p14:sectionLst>
    </p:ext>
    <p:ext uri="{EFAFB233-063F-42B5-8137-9DF3F51BA10A}">
      <p15:sldGuideLst xmlns:p15="http://schemas.microsoft.com/office/powerpoint/2012/main">
        <p15:guide id="1" orient="horz" pos="3528" userDrawn="1">
          <p15:clr>
            <a:srgbClr val="A4A3A4"/>
          </p15:clr>
        </p15:guide>
        <p15:guide id="2" pos="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3068"/>
    <a:srgbClr val="B82B35"/>
    <a:srgbClr val="0ABEFF"/>
    <a:srgbClr val="FFBA03"/>
    <a:srgbClr val="FFC80A"/>
    <a:srgbClr val="1D97D4"/>
    <a:srgbClr val="ED1C24"/>
    <a:srgbClr val="F79422"/>
    <a:srgbClr val="8CC641"/>
    <a:srgbClr val="F3EC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56" autoAdjust="0"/>
    <p:restoredTop sz="83811" autoAdjust="0"/>
  </p:normalViewPr>
  <p:slideViewPr>
    <p:cSldViewPr snapToGrid="0">
      <p:cViewPr>
        <p:scale>
          <a:sx n="80" d="100"/>
          <a:sy n="80" d="100"/>
        </p:scale>
        <p:origin x="276" y="492"/>
      </p:cViewPr>
      <p:guideLst>
        <p:guide orient="horz" pos="3528"/>
        <p:guide pos="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B1FEC-E189-4BE6-A136-F291F3F56D5F}" type="datetimeFigureOut">
              <a:rPr lang="en-US" smtClean="0"/>
              <a:t>3/3/2018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082C5-6650-4A06-9C93-4DA86C19F24F}" type="slidenum">
              <a:rPr lang="en-US" smtClean="0"/>
              <a:t>‹#›</a:t>
            </a:fld>
            <a:endParaRPr lang="en-US"/>
          </a:p>
        </p:txBody>
      </p:sp>
    </p:spTree>
    <p:extLst>
      <p:ext uri="{BB962C8B-B14F-4D97-AF65-F5344CB8AC3E}">
        <p14:creationId xmlns:p14="http://schemas.microsoft.com/office/powerpoint/2010/main" val="263631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Roboto" panose="02000000000000000000" pitchFamily="2" charset="0"/>
                <a:ea typeface="Roboto" panose="02000000000000000000" pitchFamily="2" charset="0"/>
                <a:cs typeface="+mn-cs"/>
              </a:rPr>
              <a:t>Hi! I’m Melanie. I am a software engineer at JP Morgan Chase, where we use Ember to build ambitious things. My team works on accessible UI components that other teams use to build corporate and investment banking applications.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a:t>
            </a:fld>
            <a:endParaRPr lang="en-US"/>
          </a:p>
        </p:txBody>
      </p:sp>
    </p:spTree>
    <p:extLst>
      <p:ext uri="{BB962C8B-B14F-4D97-AF65-F5344CB8AC3E}">
        <p14:creationId xmlns:p14="http://schemas.microsoft.com/office/powerpoint/2010/main" val="558027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17</a:t>
            </a:fld>
            <a:endParaRPr lang="en-US"/>
          </a:p>
        </p:txBody>
      </p:sp>
    </p:spTree>
    <p:extLst>
      <p:ext uri="{BB962C8B-B14F-4D97-AF65-F5344CB8AC3E}">
        <p14:creationId xmlns:p14="http://schemas.microsoft.com/office/powerpoint/2010/main" val="3979217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18</a:t>
            </a:fld>
            <a:endParaRPr lang="en-US"/>
          </a:p>
        </p:txBody>
      </p:sp>
    </p:spTree>
    <p:extLst>
      <p:ext uri="{BB962C8B-B14F-4D97-AF65-F5344CB8AC3E}">
        <p14:creationId xmlns:p14="http://schemas.microsoft.com/office/powerpoint/2010/main" val="2368811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19</a:t>
            </a:fld>
            <a:endParaRPr lang="en-US"/>
          </a:p>
        </p:txBody>
      </p:sp>
    </p:spTree>
    <p:extLst>
      <p:ext uri="{BB962C8B-B14F-4D97-AF65-F5344CB8AC3E}">
        <p14:creationId xmlns:p14="http://schemas.microsoft.com/office/powerpoint/2010/main" val="1376814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20</a:t>
            </a:fld>
            <a:endParaRPr lang="en-US"/>
          </a:p>
        </p:txBody>
      </p:sp>
    </p:spTree>
    <p:extLst>
      <p:ext uri="{BB962C8B-B14F-4D97-AF65-F5344CB8AC3E}">
        <p14:creationId xmlns:p14="http://schemas.microsoft.com/office/powerpoint/2010/main" val="3636953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Accessibility is emotional for developers,</a:t>
            </a:r>
            <a:r>
              <a:rPr lang="en-US" baseline="0" dirty="0" smtClean="0"/>
              <a:t> too. </a:t>
            </a:r>
          </a:p>
          <a:p>
            <a:endParaRPr lang="en-US" baseline="0" dirty="0" smtClean="0"/>
          </a:p>
          <a:p>
            <a:pPr marL="171450" indent="-171450">
              <a:buFontTx/>
              <a:buChar char="-"/>
            </a:pPr>
            <a:r>
              <a:rPr lang="en-US" baseline="0" dirty="0" smtClean="0"/>
              <a:t>we’re under pressure to finish projects that have been promised at an unrealistic timeline</a:t>
            </a:r>
          </a:p>
          <a:p>
            <a:pPr marL="171450" indent="-171450">
              <a:buFontTx/>
              <a:buChar char="-"/>
            </a:pPr>
            <a:r>
              <a:rPr lang="en-US" baseline="0" dirty="0" smtClean="0"/>
              <a:t>We’re being told to “ship it now and fix it later” and for a lot of us, that became the way things are.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21</a:t>
            </a:fld>
            <a:endParaRPr lang="en-US"/>
          </a:p>
        </p:txBody>
      </p:sp>
    </p:spTree>
    <p:extLst>
      <p:ext uri="{BB962C8B-B14F-4D97-AF65-F5344CB8AC3E}">
        <p14:creationId xmlns:p14="http://schemas.microsoft.com/office/powerpoint/2010/main" val="1483113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22</a:t>
            </a:fld>
            <a:endParaRPr lang="en-US"/>
          </a:p>
        </p:txBody>
      </p:sp>
    </p:spTree>
    <p:extLst>
      <p:ext uri="{BB962C8B-B14F-4D97-AF65-F5344CB8AC3E}">
        <p14:creationId xmlns:p14="http://schemas.microsoft.com/office/powerpoint/2010/main" val="1374702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23</a:t>
            </a:fld>
            <a:endParaRPr lang="en-US"/>
          </a:p>
        </p:txBody>
      </p:sp>
    </p:spTree>
    <p:extLst>
      <p:ext uri="{BB962C8B-B14F-4D97-AF65-F5344CB8AC3E}">
        <p14:creationId xmlns:p14="http://schemas.microsoft.com/office/powerpoint/2010/main" val="2688532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24</a:t>
            </a:fld>
            <a:endParaRPr lang="en-US"/>
          </a:p>
        </p:txBody>
      </p:sp>
    </p:spTree>
    <p:extLst>
      <p:ext uri="{BB962C8B-B14F-4D97-AF65-F5344CB8AC3E}">
        <p14:creationId xmlns:p14="http://schemas.microsoft.com/office/powerpoint/2010/main" val="1149196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all have things that we think are the hardest to do, but this</a:t>
            </a:r>
            <a:r>
              <a:rPr lang="en-US" baseline="0" dirty="0" smtClean="0"/>
              <a:t> is my list of “top five hard a11y things that I’d like to see permanently solved in Ember” </a:t>
            </a:r>
          </a:p>
          <a:p>
            <a:endParaRPr lang="en-US" dirty="0" smtClean="0"/>
          </a:p>
          <a:p>
            <a:pPr marL="228600" indent="-228600">
              <a:buAutoNum type="arabicPeriod"/>
            </a:pPr>
            <a:r>
              <a:rPr lang="en-US" baseline="0" dirty="0" smtClean="0"/>
              <a:t>Route transitions. We all understand how routing in Ember works- but one of the downsides is that when the route changes, nothing is announced to the screen reader other than a link being clicked. If you are depending only on what the screen reader is telling you, you’d have no way to know that the link did what it was supposed to do. It’s an issue with all SPAs out of the box. </a:t>
            </a:r>
          </a:p>
          <a:p>
            <a:pPr marL="228600" indent="-228600">
              <a:buAutoNum type="arabicPeriod"/>
            </a:pPr>
            <a:r>
              <a:rPr lang="en-US" baseline="0" dirty="0" smtClean="0"/>
              <a:t>Modals that insert themselves correctly into the DOM and trap focus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25</a:t>
            </a:fld>
            <a:endParaRPr lang="en-US"/>
          </a:p>
        </p:txBody>
      </p:sp>
    </p:spTree>
    <p:extLst>
      <p:ext uri="{BB962C8B-B14F-4D97-AF65-F5344CB8AC3E}">
        <p14:creationId xmlns:p14="http://schemas.microsoft.com/office/powerpoint/2010/main" val="315589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this layout/design. IDK if I like it.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26</a:t>
            </a:fld>
            <a:endParaRPr lang="en-US"/>
          </a:p>
        </p:txBody>
      </p:sp>
    </p:spTree>
    <p:extLst>
      <p:ext uri="{BB962C8B-B14F-4D97-AF65-F5344CB8AC3E}">
        <p14:creationId xmlns:p14="http://schemas.microsoft.com/office/powerpoint/2010/main" val="98197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effectLst/>
                <a:latin typeface="Roboto" panose="02000000000000000000" pitchFamily="2" charset="0"/>
                <a:ea typeface="Roboto" panose="02000000000000000000" pitchFamily="2" charset="0"/>
                <a:cs typeface="+mn-cs"/>
              </a:rPr>
              <a:t>I wanted to come here today and tell you a story. I wanted to try to make accessibility personal, something everyone here could relate to. So I sat down to write a story. </a:t>
            </a:r>
          </a:p>
          <a:p>
            <a:r>
              <a:rPr lang="en-US" sz="1600" kern="1200" dirty="0" smtClean="0">
                <a:solidFill>
                  <a:schemeClr val="tx1"/>
                </a:solidFill>
                <a:effectLst/>
                <a:latin typeface="Roboto" panose="02000000000000000000" pitchFamily="2" charset="0"/>
                <a:ea typeface="Roboto" panose="02000000000000000000" pitchFamily="2" charset="0"/>
                <a:cs typeface="+mn-cs"/>
              </a:rPr>
              <a:t>Except, no one in my family is differently abled. My father isn’t blind; I don’t have a color-blind brother or a grandmother with arthritis. I’ve never had to help my mom navigate a website. </a:t>
            </a:r>
          </a:p>
          <a:p>
            <a:r>
              <a:rPr lang="en-US" sz="1600" kern="1200" dirty="0" smtClean="0">
                <a:solidFill>
                  <a:schemeClr val="tx1"/>
                </a:solidFill>
                <a:effectLst/>
                <a:latin typeface="Roboto" panose="02000000000000000000" pitchFamily="2" charset="0"/>
                <a:ea typeface="Roboto" panose="02000000000000000000" pitchFamily="2" charset="0"/>
                <a:cs typeface="+mn-cs"/>
              </a:rPr>
              <a:t>I don’t care about accessibility because someone in my life needs it. I realized the way to make this personal, is to tell you why it’s personal </a:t>
            </a:r>
            <a:r>
              <a:rPr lang="en-US" sz="1600" i="1" kern="1200" dirty="0" smtClean="0">
                <a:solidFill>
                  <a:schemeClr val="tx1"/>
                </a:solidFill>
                <a:effectLst/>
                <a:latin typeface="Roboto" panose="02000000000000000000" pitchFamily="2" charset="0"/>
                <a:ea typeface="Roboto" panose="02000000000000000000" pitchFamily="2" charset="0"/>
                <a:cs typeface="+mn-cs"/>
              </a:rPr>
              <a:t>to me</a:t>
            </a:r>
            <a:r>
              <a:rPr lang="en-US" sz="1600" kern="1200" dirty="0" smtClean="0">
                <a:solidFill>
                  <a:schemeClr val="tx1"/>
                </a:solidFill>
                <a:effectLst/>
                <a:latin typeface="Roboto" panose="02000000000000000000" pitchFamily="2" charset="0"/>
                <a:ea typeface="Roboto" panose="02000000000000000000" pitchFamily="2" charset="0"/>
                <a:cs typeface="+mn-cs"/>
              </a:rPr>
              <a:t>. </a:t>
            </a:r>
          </a:p>
          <a:p>
            <a:r>
              <a:rPr lang="en-US" sz="1600" kern="1200" dirty="0" smtClean="0">
                <a:solidFill>
                  <a:schemeClr val="tx1"/>
                </a:solidFill>
                <a:effectLst/>
                <a:latin typeface="Roboto" panose="02000000000000000000" pitchFamily="2" charset="0"/>
                <a:ea typeface="Roboto" panose="02000000000000000000" pitchFamily="2" charset="0"/>
                <a:cs typeface="+mn-cs"/>
              </a:rPr>
              <a:t>So – why </a:t>
            </a:r>
            <a:r>
              <a:rPr lang="en-US" sz="1600" i="1" kern="1200" dirty="0" smtClean="0">
                <a:solidFill>
                  <a:schemeClr val="tx1"/>
                </a:solidFill>
                <a:effectLst/>
                <a:latin typeface="Roboto" panose="02000000000000000000" pitchFamily="2" charset="0"/>
                <a:ea typeface="Roboto" panose="02000000000000000000" pitchFamily="2" charset="0"/>
                <a:cs typeface="+mn-cs"/>
              </a:rPr>
              <a:t>do</a:t>
            </a:r>
            <a:r>
              <a:rPr lang="en-US" sz="1600" kern="1200" dirty="0" smtClean="0">
                <a:solidFill>
                  <a:schemeClr val="tx1"/>
                </a:solidFill>
                <a:effectLst/>
                <a:latin typeface="Roboto" panose="02000000000000000000" pitchFamily="2" charset="0"/>
                <a:ea typeface="Roboto" panose="02000000000000000000" pitchFamily="2" charset="0"/>
                <a:cs typeface="+mn-cs"/>
              </a:rPr>
              <a:t> I care about accessibility? </a:t>
            </a:r>
            <a:endParaRPr lang="en-US" sz="1600" dirty="0">
              <a:latin typeface="Roboto" panose="02000000000000000000" pitchFamily="2" charset="0"/>
              <a:ea typeface="Roboto" panose="02000000000000000000" pitchFamily="2" charset="0"/>
            </a:endParaRPr>
          </a:p>
        </p:txBody>
      </p:sp>
      <p:sp>
        <p:nvSpPr>
          <p:cNvPr id="4" name="Slide Number Placeholder 3"/>
          <p:cNvSpPr>
            <a:spLocks noGrp="1"/>
          </p:cNvSpPr>
          <p:nvPr>
            <p:ph type="sldNum" sz="quarter" idx="10"/>
          </p:nvPr>
        </p:nvSpPr>
        <p:spPr/>
        <p:txBody>
          <a:bodyPr/>
          <a:lstStyle/>
          <a:p>
            <a:fld id="{968B9B4F-E6EB-427B-85CE-864CACD49876}" type="slidenum">
              <a:rPr lang="en-US" smtClean="0"/>
              <a:t>3</a:t>
            </a:fld>
            <a:endParaRPr lang="en-US"/>
          </a:p>
        </p:txBody>
      </p:sp>
    </p:spTree>
    <p:extLst>
      <p:ext uri="{BB962C8B-B14F-4D97-AF65-F5344CB8AC3E}">
        <p14:creationId xmlns:p14="http://schemas.microsoft.com/office/powerpoint/2010/main" val="1172917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this layout/design. IDK if I like it.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27</a:t>
            </a:fld>
            <a:endParaRPr lang="en-US"/>
          </a:p>
        </p:txBody>
      </p:sp>
    </p:spTree>
    <p:extLst>
      <p:ext uri="{BB962C8B-B14F-4D97-AF65-F5344CB8AC3E}">
        <p14:creationId xmlns:p14="http://schemas.microsoft.com/office/powerpoint/2010/main" val="3152320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this layout/design. IDK if I like it.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28</a:t>
            </a:fld>
            <a:endParaRPr lang="en-US"/>
          </a:p>
        </p:txBody>
      </p:sp>
    </p:spTree>
    <p:extLst>
      <p:ext uri="{BB962C8B-B14F-4D97-AF65-F5344CB8AC3E}">
        <p14:creationId xmlns:p14="http://schemas.microsoft.com/office/powerpoint/2010/main" val="1821022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this layout/design. IDK if I like it.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29</a:t>
            </a:fld>
            <a:endParaRPr lang="en-US"/>
          </a:p>
        </p:txBody>
      </p:sp>
    </p:spTree>
    <p:extLst>
      <p:ext uri="{BB962C8B-B14F-4D97-AF65-F5344CB8AC3E}">
        <p14:creationId xmlns:p14="http://schemas.microsoft.com/office/powerpoint/2010/main" val="1243657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this layout/design. IDK if I like it.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30</a:t>
            </a:fld>
            <a:endParaRPr lang="en-US"/>
          </a:p>
        </p:txBody>
      </p:sp>
    </p:spTree>
    <p:extLst>
      <p:ext uri="{BB962C8B-B14F-4D97-AF65-F5344CB8AC3E}">
        <p14:creationId xmlns:p14="http://schemas.microsoft.com/office/powerpoint/2010/main" val="3456530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31</a:t>
            </a:fld>
            <a:endParaRPr lang="en-US"/>
          </a:p>
        </p:txBody>
      </p:sp>
    </p:spTree>
    <p:extLst>
      <p:ext uri="{BB962C8B-B14F-4D97-AF65-F5344CB8AC3E}">
        <p14:creationId xmlns:p14="http://schemas.microsoft.com/office/powerpoint/2010/main" val="1503369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32</a:t>
            </a:fld>
            <a:endParaRPr lang="en-US"/>
          </a:p>
        </p:txBody>
      </p:sp>
    </p:spTree>
    <p:extLst>
      <p:ext uri="{BB962C8B-B14F-4D97-AF65-F5344CB8AC3E}">
        <p14:creationId xmlns:p14="http://schemas.microsoft.com/office/powerpoint/2010/main" val="3877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33</a:t>
            </a:fld>
            <a:endParaRPr lang="en-US"/>
          </a:p>
        </p:txBody>
      </p:sp>
    </p:spTree>
    <p:extLst>
      <p:ext uri="{BB962C8B-B14F-4D97-AF65-F5344CB8AC3E}">
        <p14:creationId xmlns:p14="http://schemas.microsoft.com/office/powerpoint/2010/main" val="180202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34</a:t>
            </a:fld>
            <a:endParaRPr lang="en-US"/>
          </a:p>
        </p:txBody>
      </p:sp>
    </p:spTree>
    <p:extLst>
      <p:ext uri="{BB962C8B-B14F-4D97-AF65-F5344CB8AC3E}">
        <p14:creationId xmlns:p14="http://schemas.microsoft.com/office/powerpoint/2010/main" val="811651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35</a:t>
            </a:fld>
            <a:endParaRPr lang="en-US"/>
          </a:p>
        </p:txBody>
      </p:sp>
    </p:spTree>
    <p:extLst>
      <p:ext uri="{BB962C8B-B14F-4D97-AF65-F5344CB8AC3E}">
        <p14:creationId xmlns:p14="http://schemas.microsoft.com/office/powerpoint/2010/main" val="4017193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36</a:t>
            </a:fld>
            <a:endParaRPr lang="en-US"/>
          </a:p>
        </p:txBody>
      </p:sp>
    </p:spTree>
    <p:extLst>
      <p:ext uri="{BB962C8B-B14F-4D97-AF65-F5344CB8AC3E}">
        <p14:creationId xmlns:p14="http://schemas.microsoft.com/office/powerpoint/2010/main" val="337563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Roboto" panose="02000000000000000000" pitchFamily="2" charset="0"/>
                <a:ea typeface="Roboto" panose="02000000000000000000" pitchFamily="2" charset="0"/>
                <a:cs typeface="+mn-cs"/>
              </a:rPr>
              <a:t>I care about accessibility because I care about standards. Over the last 22 years, I’ve discovered that the better I get to know web standards, the more clearly I can think about how to architect a solution. I can build new things because I understand the context of how things are </a:t>
            </a:r>
            <a:r>
              <a:rPr lang="en-US" sz="1600" i="1" kern="1200" dirty="0" smtClean="0">
                <a:solidFill>
                  <a:schemeClr val="tx1"/>
                </a:solidFill>
                <a:effectLst/>
                <a:latin typeface="Roboto" panose="02000000000000000000" pitchFamily="2" charset="0"/>
                <a:ea typeface="Roboto" panose="02000000000000000000" pitchFamily="2" charset="0"/>
                <a:cs typeface="+mn-cs"/>
              </a:rPr>
              <a:t>already</a:t>
            </a:r>
            <a:r>
              <a:rPr lang="en-US" sz="1600" kern="1200" dirty="0" smtClean="0">
                <a:solidFill>
                  <a:schemeClr val="tx1"/>
                </a:solidFill>
                <a:effectLst/>
                <a:latin typeface="Roboto" panose="02000000000000000000" pitchFamily="2" charset="0"/>
                <a:ea typeface="Roboto" panose="02000000000000000000" pitchFamily="2" charset="0"/>
                <a:cs typeface="+mn-cs"/>
              </a:rPr>
              <a:t> supposed to work.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a:t>
            </a:fld>
            <a:endParaRPr lang="en-US"/>
          </a:p>
        </p:txBody>
      </p:sp>
    </p:spTree>
    <p:extLst>
      <p:ext uri="{BB962C8B-B14F-4D97-AF65-F5344CB8AC3E}">
        <p14:creationId xmlns:p14="http://schemas.microsoft.com/office/powerpoint/2010/main" val="11273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which one is</a:t>
            </a:r>
            <a:r>
              <a:rPr lang="en-US" baseline="0" dirty="0" smtClean="0"/>
              <a:t> easier?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37</a:t>
            </a:fld>
            <a:endParaRPr lang="en-US"/>
          </a:p>
        </p:txBody>
      </p:sp>
    </p:spTree>
    <p:extLst>
      <p:ext uri="{BB962C8B-B14F-4D97-AF65-F5344CB8AC3E}">
        <p14:creationId xmlns:p14="http://schemas.microsoft.com/office/powerpoint/2010/main" val="2485485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38</a:t>
            </a:fld>
            <a:endParaRPr lang="en-US"/>
          </a:p>
        </p:txBody>
      </p:sp>
    </p:spTree>
    <p:extLst>
      <p:ext uri="{BB962C8B-B14F-4D97-AF65-F5344CB8AC3E}">
        <p14:creationId xmlns:p14="http://schemas.microsoft.com/office/powerpoint/2010/main" val="1426146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39</a:t>
            </a:fld>
            <a:endParaRPr lang="en-US"/>
          </a:p>
        </p:txBody>
      </p:sp>
    </p:spTree>
    <p:extLst>
      <p:ext uri="{BB962C8B-B14F-4D97-AF65-F5344CB8AC3E}">
        <p14:creationId xmlns:p14="http://schemas.microsoft.com/office/powerpoint/2010/main" val="846402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40</a:t>
            </a:fld>
            <a:endParaRPr lang="en-US"/>
          </a:p>
        </p:txBody>
      </p:sp>
    </p:spTree>
    <p:extLst>
      <p:ext uri="{BB962C8B-B14F-4D97-AF65-F5344CB8AC3E}">
        <p14:creationId xmlns:p14="http://schemas.microsoft.com/office/powerpoint/2010/main" val="3537525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41</a:t>
            </a:fld>
            <a:endParaRPr lang="en-US"/>
          </a:p>
        </p:txBody>
      </p:sp>
    </p:spTree>
    <p:extLst>
      <p:ext uri="{BB962C8B-B14F-4D97-AF65-F5344CB8AC3E}">
        <p14:creationId xmlns:p14="http://schemas.microsoft.com/office/powerpoint/2010/main" val="2766534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42</a:t>
            </a:fld>
            <a:endParaRPr lang="en-US"/>
          </a:p>
        </p:txBody>
      </p:sp>
    </p:spTree>
    <p:extLst>
      <p:ext uri="{BB962C8B-B14F-4D97-AF65-F5344CB8AC3E}">
        <p14:creationId xmlns:p14="http://schemas.microsoft.com/office/powerpoint/2010/main" val="319959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5</a:t>
            </a:fld>
            <a:endParaRPr lang="en-US"/>
          </a:p>
        </p:txBody>
      </p:sp>
    </p:spTree>
    <p:extLst>
      <p:ext uri="{BB962C8B-B14F-4D97-AF65-F5344CB8AC3E}">
        <p14:creationId xmlns:p14="http://schemas.microsoft.com/office/powerpoint/2010/main" val="324352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11</a:t>
            </a:fld>
            <a:endParaRPr lang="en-US"/>
          </a:p>
        </p:txBody>
      </p:sp>
    </p:spTree>
    <p:extLst>
      <p:ext uri="{BB962C8B-B14F-4D97-AF65-F5344CB8AC3E}">
        <p14:creationId xmlns:p14="http://schemas.microsoft.com/office/powerpoint/2010/main" val="229994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EnChroma</a:t>
            </a:r>
            <a:r>
              <a:rPr lang="en-US" sz="1200" kern="1200" dirty="0" smtClean="0">
                <a:solidFill>
                  <a:schemeClr val="tx1"/>
                </a:solidFill>
                <a:effectLst/>
                <a:latin typeface="+mn-lt"/>
                <a:ea typeface="+mn-ea"/>
                <a:cs typeface="+mn-cs"/>
              </a:rPr>
              <a:t> glasses give color-blind people the ability to see color- did you know that there are an estimated 300 million people in the world with a color vision deficiency? Did you also know that many people with color blindness cannot tell that the power connector on a MacBook changes color?  Did you know that people</a:t>
            </a:r>
            <a:r>
              <a:rPr lang="en-US" sz="1200" kern="1200" baseline="0" dirty="0" smtClean="0">
                <a:solidFill>
                  <a:schemeClr val="tx1"/>
                </a:solidFill>
                <a:effectLst/>
                <a:latin typeface="+mn-lt"/>
                <a:ea typeface="+mn-ea"/>
                <a:cs typeface="+mn-cs"/>
              </a:rPr>
              <a:t> who experience color-blindness are often surprised to learn that peanut butter is not green?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12</a:t>
            </a:fld>
            <a:endParaRPr lang="en-US"/>
          </a:p>
        </p:txBody>
      </p:sp>
    </p:spTree>
    <p:extLst>
      <p:ext uri="{BB962C8B-B14F-4D97-AF65-F5344CB8AC3E}">
        <p14:creationId xmlns:p14="http://schemas.microsoft.com/office/powerpoint/2010/main" val="2665851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Doctors at the UNC School of Medicine in Chapel Hill performed the first auditory brain stem implant surgery, which gave a deaf child back his hearing.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13</a:t>
            </a:fld>
            <a:endParaRPr lang="en-US"/>
          </a:p>
        </p:txBody>
      </p:sp>
    </p:spTree>
    <p:extLst>
      <p:ext uri="{BB962C8B-B14F-4D97-AF65-F5344CB8AC3E}">
        <p14:creationId xmlns:p14="http://schemas.microsoft.com/office/powerpoint/2010/main" val="2814044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Microsoft has developed a cloud service called Video Indexer</a:t>
            </a:r>
          </a:p>
          <a:p>
            <a:pPr lvl="0"/>
            <a:endParaRPr lang="en-US" sz="1200" kern="1200" dirty="0" smtClean="0">
              <a:solidFill>
                <a:schemeClr val="tx1"/>
              </a:solidFill>
              <a:effectLst/>
              <a:latin typeface="+mn-lt"/>
              <a:ea typeface="+mn-ea"/>
              <a:cs typeface="+mn-cs"/>
            </a:endParaRPr>
          </a:p>
          <a:p>
            <a:pPr marL="171450" lvl="0" indent="-171450">
              <a:buFontTx/>
              <a:buChar char="-"/>
            </a:pPr>
            <a:r>
              <a:rPr lang="en-US" sz="1200" kern="1200" baseline="0" dirty="0" smtClean="0">
                <a:solidFill>
                  <a:schemeClr val="tx1"/>
                </a:solidFill>
                <a:effectLst/>
                <a:latin typeface="+mn-lt"/>
                <a:ea typeface="+mn-ea"/>
                <a:cs typeface="+mn-cs"/>
              </a:rPr>
              <a:t>It can provide transcriptions, and extract text that appears in video that isn’t spoken </a:t>
            </a:r>
          </a:p>
          <a:p>
            <a:pPr marL="171450" lvl="0" indent="-171450">
              <a:buFontTx/>
              <a:buChar char="-"/>
            </a:pPr>
            <a:r>
              <a:rPr lang="en-US" sz="1200" kern="1200" baseline="0" dirty="0" smtClean="0">
                <a:solidFill>
                  <a:schemeClr val="tx1"/>
                </a:solidFill>
                <a:effectLst/>
                <a:latin typeface="+mn-lt"/>
                <a:ea typeface="+mn-ea"/>
                <a:cs typeface="+mn-cs"/>
              </a:rPr>
              <a:t>It can translate to different languages</a:t>
            </a:r>
          </a:p>
          <a:p>
            <a:pPr marL="171450" lvl="0" indent="-171450">
              <a:buFontTx/>
              <a:buChar char="-"/>
            </a:pPr>
            <a:r>
              <a:rPr lang="en-US" sz="1200" kern="1200" baseline="0" dirty="0" smtClean="0">
                <a:solidFill>
                  <a:schemeClr val="tx1"/>
                </a:solidFill>
                <a:effectLst/>
                <a:latin typeface="+mn-lt"/>
                <a:ea typeface="+mn-ea"/>
                <a:cs typeface="+mn-cs"/>
              </a:rPr>
              <a:t>It can analyze the sentiment </a:t>
            </a:r>
          </a:p>
          <a:p>
            <a:pPr marL="171450" lvl="0" indent="-171450">
              <a:buFontTx/>
              <a:buChar char="-"/>
            </a:pPr>
            <a:r>
              <a:rPr lang="en-US" sz="1200" kern="1200" baseline="0" dirty="0" smtClean="0">
                <a:solidFill>
                  <a:schemeClr val="tx1"/>
                </a:solidFill>
                <a:effectLst/>
                <a:latin typeface="+mn-lt"/>
                <a:ea typeface="+mn-ea"/>
                <a:cs typeface="+mn-cs"/>
              </a:rPr>
              <a:t>Separate background noise and voice activity, providing clearer spoken word</a:t>
            </a:r>
          </a:p>
          <a:p>
            <a:pPr marL="171450" lvl="0" indent="-171450">
              <a:buFontTx/>
              <a:buChar char="-"/>
            </a:pPr>
            <a:r>
              <a:rPr lang="en-US" sz="1200" kern="1200" baseline="0" dirty="0" smtClean="0">
                <a:solidFill>
                  <a:schemeClr val="tx1"/>
                </a:solidFill>
                <a:effectLst/>
                <a:latin typeface="+mn-lt"/>
                <a:ea typeface="+mn-ea"/>
                <a:cs typeface="+mn-cs"/>
              </a:rPr>
              <a:t>Even adjust the language model used for transcription – making it industry or market specific.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14</a:t>
            </a:fld>
            <a:endParaRPr lang="en-US"/>
          </a:p>
        </p:txBody>
      </p:sp>
    </p:spTree>
    <p:extLst>
      <p:ext uri="{BB962C8B-B14F-4D97-AF65-F5344CB8AC3E}">
        <p14:creationId xmlns:p14="http://schemas.microsoft.com/office/powerpoint/2010/main" val="52309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Microsoft has developed a cloud service called Video Indexer, that determines the </a:t>
            </a:r>
            <a:r>
              <a:rPr lang="en-US" sz="1200" i="1" kern="1200" dirty="0" smtClean="0">
                <a:solidFill>
                  <a:schemeClr val="tx1"/>
                </a:solidFill>
                <a:effectLst/>
                <a:latin typeface="+mn-lt"/>
                <a:ea typeface="+mn-ea"/>
                <a:cs typeface="+mn-cs"/>
              </a:rPr>
              <a:t>content</a:t>
            </a:r>
            <a:r>
              <a:rPr lang="en-US" sz="1200" kern="1200" dirty="0" smtClean="0">
                <a:solidFill>
                  <a:schemeClr val="tx1"/>
                </a:solidFill>
                <a:effectLst/>
                <a:latin typeface="+mn-lt"/>
                <a:ea typeface="+mn-ea"/>
                <a:cs typeface="+mn-cs"/>
              </a:rPr>
              <a:t> of a video, providing captions, extracting keywords, highlighting text and can even determine feelings based on what is being said and the facial expressions of the people in the video.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15</a:t>
            </a:fld>
            <a:endParaRPr lang="en-US"/>
          </a:p>
        </p:txBody>
      </p:sp>
    </p:spTree>
    <p:extLst>
      <p:ext uri="{BB962C8B-B14F-4D97-AF65-F5344CB8AC3E}">
        <p14:creationId xmlns:p14="http://schemas.microsoft.com/office/powerpoint/2010/main" val="3784132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88675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423636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606839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62573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F56404-5A4A-48EC-B960-1F692BC50696}" type="datetimeFigureOut">
              <a:rPr lang="en-US" smtClean="0"/>
              <a:t>3/3/2018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47999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F56404-5A4A-48EC-B960-1F692BC50696}" type="datetimeFigureOut">
              <a:rPr lang="en-US" smtClean="0"/>
              <a:t>3/3/2018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23446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F56404-5A4A-48EC-B960-1F692BC50696}" type="datetimeFigureOut">
              <a:rPr lang="en-US" smtClean="0"/>
              <a:t>3/3/2018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47022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F56404-5A4A-48EC-B960-1F692BC50696}" type="datetimeFigureOut">
              <a:rPr lang="en-US" smtClean="0"/>
              <a:t>3/3/2018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50400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56404-5A4A-48EC-B960-1F692BC50696}" type="datetimeFigureOut">
              <a:rPr lang="en-US" smtClean="0"/>
              <a:t>3/3/2018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67549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56404-5A4A-48EC-B960-1F692BC50696}" type="datetimeFigureOut">
              <a:rPr lang="en-US" smtClean="0"/>
              <a:t>3/3/2018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20796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56404-5A4A-48EC-B960-1F692BC50696}" type="datetimeFigureOut">
              <a:rPr lang="en-US" smtClean="0"/>
              <a:t>3/3/2018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01396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56404-5A4A-48EC-B960-1F692BC50696}" type="datetimeFigureOut">
              <a:rPr lang="en-US" smtClean="0"/>
              <a:t>3/3/2018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7F7F1-03DD-4C7E-BE88-5286EEC82328}" type="slidenum">
              <a:rPr lang="en-US" smtClean="0"/>
              <a:t>‹#›</a:t>
            </a:fld>
            <a:endParaRPr lang="en-US"/>
          </a:p>
        </p:txBody>
      </p:sp>
    </p:spTree>
    <p:extLst>
      <p:ext uri="{BB962C8B-B14F-4D97-AF65-F5344CB8AC3E}">
        <p14:creationId xmlns:p14="http://schemas.microsoft.com/office/powerpoint/2010/main" val="175089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jp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wm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251" y="351167"/>
            <a:ext cx="9239498" cy="6155666"/>
          </a:xfrm>
        </p:spPr>
      </p:pic>
    </p:spTree>
    <p:extLst>
      <p:ext uri="{BB962C8B-B14F-4D97-AF65-F5344CB8AC3E}">
        <p14:creationId xmlns:p14="http://schemas.microsoft.com/office/powerpoint/2010/main" val="3536762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660529"/>
            <a:ext cx="9127958" cy="1325563"/>
          </a:xfrm>
        </p:spPr>
        <p:txBody>
          <a:bodyPr>
            <a:noAutofit/>
          </a:bodyPr>
          <a:lstStyle/>
          <a:p>
            <a:pPr algn="ctr"/>
            <a:r>
              <a:rPr lang="en-US" sz="13800" dirty="0" smtClean="0">
                <a:ln w="38100">
                  <a:noFill/>
                </a:ln>
                <a:latin typeface="AlterEgo BB" panose="02000506000000020004" pitchFamily="50" charset="0"/>
              </a:rPr>
              <a:t>#A11y</a:t>
            </a:r>
            <a:endParaRPr lang="en-US" sz="13800" dirty="0">
              <a:ln w="38100">
                <a:noFill/>
              </a:ln>
              <a:latin typeface="AlterEgo BB" panose="02000506000000020004" pitchFamily="50" charset="0"/>
            </a:endParaRPr>
          </a:p>
        </p:txBody>
      </p:sp>
    </p:spTree>
    <p:extLst>
      <p:ext uri="{BB962C8B-B14F-4D97-AF65-F5344CB8AC3E}">
        <p14:creationId xmlns:p14="http://schemas.microsoft.com/office/powerpoint/2010/main" val="309770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364796" y="1229054"/>
            <a:ext cx="12399666" cy="2842469"/>
          </a:xfrm>
        </p:spPr>
        <p:txBody>
          <a:bodyPr anchor="b">
            <a:noAutofit/>
          </a:bodyPr>
          <a:lstStyle/>
          <a:p>
            <a:r>
              <a:rPr lang="en-US" sz="199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the future</a:t>
            </a:r>
            <a:endParaRPr lang="en-US" sz="199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4" name="Title 6"/>
          <p:cNvSpPr txBox="1">
            <a:spLocks/>
          </p:cNvSpPr>
          <p:nvPr/>
        </p:nvSpPr>
        <p:spPr>
          <a:xfrm rot="20942338">
            <a:off x="-188332" y="3342607"/>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99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Is now!!</a:t>
            </a:r>
            <a:endParaRPr lang="en-US" sz="199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119816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438776">
            <a:off x="8928298" y="-404787"/>
            <a:ext cx="2136659" cy="3954657"/>
          </a:xfrm>
          <a:prstGeom prst="rect">
            <a:avLst/>
          </a:prstGeom>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48470" y="1871528"/>
            <a:ext cx="8919595" cy="4950376"/>
          </a:xfrm>
          <a:ln w="38100">
            <a:solidFill>
              <a:schemeClr val="accent1">
                <a:lumMod val="50000"/>
              </a:schemeClr>
            </a:solidFill>
          </a:ln>
        </p:spPr>
      </p:pic>
      <p:sp>
        <p:nvSpPr>
          <p:cNvPr id="7" name="Title 1"/>
          <p:cNvSpPr txBox="1">
            <a:spLocks/>
          </p:cNvSpPr>
          <p:nvPr/>
        </p:nvSpPr>
        <p:spPr>
          <a:xfrm>
            <a:off x="834187" y="33704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See color!!</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3026758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834187" y="33704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Hear!!</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sp>
        <p:nvSpPr>
          <p:cNvPr id="2" name="Content Placeholder 1"/>
          <p:cNvSpPr>
            <a:spLocks noGrp="1"/>
          </p:cNvSpPr>
          <p:nvPr>
            <p:ph idx="1"/>
          </p:nvPr>
        </p:nvSpPr>
        <p:spPr>
          <a:xfrm>
            <a:off x="838200" y="2574757"/>
            <a:ext cx="10515600" cy="3602205"/>
          </a:xfrm>
        </p:spPr>
        <p:txBody>
          <a:bodyPr>
            <a:normAutofit/>
          </a:bodyPr>
          <a:lstStyle/>
          <a:p>
            <a:pPr marL="0" indent="0">
              <a:buNone/>
            </a:pPr>
            <a:r>
              <a:rPr lang="en-US" sz="4000" dirty="0"/>
              <a:t>(</a:t>
            </a:r>
            <a:r>
              <a:rPr lang="en-US" sz="4000" dirty="0" smtClean="0"/>
              <a:t>Auditory brain stem implant surgery that gave a three year old boy the ability to hear for the first time.) </a:t>
            </a:r>
            <a:endParaRPr lang="en-US" sz="4000"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8786011" y="-435254"/>
            <a:ext cx="2187587" cy="3686945"/>
          </a:xfrm>
          <a:prstGeom prst="rect">
            <a:avLst/>
          </a:prstGeom>
        </p:spPr>
      </p:pic>
    </p:spTree>
    <p:extLst>
      <p:ext uri="{BB962C8B-B14F-4D97-AF65-F5344CB8AC3E}">
        <p14:creationId xmlns:p14="http://schemas.microsoft.com/office/powerpoint/2010/main" val="1796761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438776">
            <a:off x="8928298" y="-404787"/>
            <a:ext cx="2136659" cy="3954657"/>
          </a:xfrm>
          <a:prstGeom prst="rect">
            <a:avLst/>
          </a:prstGeom>
        </p:spPr>
      </p:pic>
      <p:sp>
        <p:nvSpPr>
          <p:cNvPr id="7"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Auto-Generate text</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pic>
        <p:nvPicPr>
          <p:cNvPr id="3" name="Content Placeholder 2"/>
          <p:cNvPicPr>
            <a:picLocks noGrp="1" noChangeAspect="1"/>
          </p:cNvPicPr>
          <p:nvPr>
            <p:ph idx="1"/>
          </p:nvPr>
        </p:nvPicPr>
        <p:blipFill>
          <a:blip r:embed="rId5"/>
          <a:stretch>
            <a:fillRect/>
          </a:stretch>
        </p:blipFill>
        <p:spPr>
          <a:xfrm>
            <a:off x="1636295" y="1662612"/>
            <a:ext cx="6869534" cy="5195388"/>
          </a:xfrm>
          <a:prstGeom prst="rect">
            <a:avLst/>
          </a:prstGeom>
        </p:spPr>
      </p:pic>
    </p:spTree>
    <p:extLst>
      <p:ext uri="{BB962C8B-B14F-4D97-AF65-F5344CB8AC3E}">
        <p14:creationId xmlns:p14="http://schemas.microsoft.com/office/powerpoint/2010/main" val="2271953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9072194" y="-400760"/>
            <a:ext cx="2187587" cy="3686945"/>
          </a:xfrm>
          <a:prstGeom prst="rect">
            <a:avLst/>
          </a:prstGeom>
        </p:spPr>
      </p:pic>
      <p:sp>
        <p:nvSpPr>
          <p:cNvPr id="7"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Image descriptions</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pic>
        <p:nvPicPr>
          <p:cNvPr id="3" name="Content Placeholder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88168" y="1781755"/>
            <a:ext cx="7828732" cy="5019555"/>
          </a:xfrm>
          <a:ln w="57150">
            <a:solidFill>
              <a:schemeClr val="tx1"/>
            </a:solidFill>
          </a:ln>
        </p:spPr>
      </p:pic>
    </p:spTree>
    <p:extLst>
      <p:ext uri="{BB962C8B-B14F-4D97-AF65-F5344CB8AC3E}">
        <p14:creationId xmlns:p14="http://schemas.microsoft.com/office/powerpoint/2010/main" val="3977168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378" y="96252"/>
            <a:ext cx="9432758" cy="6858000"/>
          </a:xfrm>
          <a:prstGeom prst="rect">
            <a:avLst/>
          </a:prstGeom>
        </p:spPr>
      </p:pic>
      <p:sp>
        <p:nvSpPr>
          <p:cNvPr id="5" name="Rectangle 4"/>
          <p:cNvSpPr/>
          <p:nvPr/>
        </p:nvSpPr>
        <p:spPr>
          <a:xfrm rot="21078307">
            <a:off x="-218369" y="1203382"/>
            <a:ext cx="12192000" cy="2646878"/>
          </a:xfrm>
          <a:prstGeom prst="rect">
            <a:avLst/>
          </a:prstGeom>
          <a:noFill/>
        </p:spPr>
        <p:txBody>
          <a:bodyPr wrap="square" lIns="91440" tIns="45720" rIns="91440" bIns="45720">
            <a:spAutoFit/>
          </a:bodyPr>
          <a:lstStyle/>
          <a:p>
            <a:pPr algn="ctr"/>
            <a:r>
              <a:rPr lang="en-US" sz="16600" b="1" i="1" cap="none" spc="800" dirty="0" smtClean="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latin typeface="BadaBoom BB" panose="020B0603050302020204" pitchFamily="34" charset="0"/>
              </a:rPr>
              <a:t>accessibility</a:t>
            </a:r>
            <a:endParaRPr lang="en-US" sz="16600" b="1" cap="none" spc="800" dirty="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endParaRPr>
          </a:p>
        </p:txBody>
      </p:sp>
      <p:sp>
        <p:nvSpPr>
          <p:cNvPr id="6" name="Rectangle 5"/>
          <p:cNvSpPr/>
          <p:nvPr/>
        </p:nvSpPr>
        <p:spPr>
          <a:xfrm rot="21078307">
            <a:off x="-65969" y="3052245"/>
            <a:ext cx="12192000" cy="2646878"/>
          </a:xfrm>
          <a:prstGeom prst="rect">
            <a:avLst/>
          </a:prstGeom>
          <a:noFill/>
        </p:spPr>
        <p:txBody>
          <a:bodyPr wrap="square" lIns="91440" tIns="45720" rIns="91440" bIns="45720">
            <a:spAutoFit/>
          </a:bodyPr>
          <a:lstStyle/>
          <a:p>
            <a:pPr algn="ctr"/>
            <a:r>
              <a:rPr lang="en-US" sz="16600" b="1" i="1" cap="none" spc="800" dirty="0" smtClean="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latin typeface="BadaBoom BB" panose="020B0603050302020204" pitchFamily="34" charset="0"/>
              </a:rPr>
              <a:t>Is emotional</a:t>
            </a:r>
            <a:endParaRPr lang="en-US" sz="16600" b="1" cap="none" spc="800" dirty="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endParaRPr>
          </a:p>
        </p:txBody>
      </p:sp>
    </p:spTree>
    <p:extLst>
      <p:ext uri="{BB962C8B-B14F-4D97-AF65-F5344CB8AC3E}">
        <p14:creationId xmlns:p14="http://schemas.microsoft.com/office/powerpoint/2010/main" val="2768312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234362" y="2752814"/>
            <a:ext cx="5544595" cy="1938992"/>
          </a:xfrm>
          <a:prstGeom prst="rect">
            <a:avLst/>
          </a:prstGeom>
          <a:noFill/>
        </p:spPr>
        <p:txBody>
          <a:bodyPr wrap="none" rtlCol="0">
            <a:spAutoFit/>
          </a:bodyPr>
          <a:lstStyle/>
          <a:p>
            <a:r>
              <a:rPr lang="en-US" sz="4000" dirty="0" smtClean="0">
                <a:latin typeface="AlterEgo BB" panose="02000506000000020004" pitchFamily="50" charset="0"/>
              </a:rPr>
              <a:t>I need to check my </a:t>
            </a:r>
          </a:p>
          <a:p>
            <a:r>
              <a:rPr lang="en-US" sz="4000" dirty="0" smtClean="0">
                <a:latin typeface="AlterEgo BB" panose="02000506000000020004" pitchFamily="50" charset="0"/>
              </a:rPr>
              <a:t>bank balance and </a:t>
            </a:r>
          </a:p>
          <a:p>
            <a:r>
              <a:rPr lang="en-US" sz="4000" dirty="0" smtClean="0">
                <a:latin typeface="AlterEgo BB" panose="02000506000000020004" pitchFamily="50" charset="0"/>
              </a:rPr>
              <a:t>pay my bills!</a:t>
            </a:r>
            <a:endParaRPr lang="en-US" sz="4000" dirty="0">
              <a:latin typeface="AlterEgo BB" panose="02000506000000020004" pitchFamily="50" charset="0"/>
            </a:endParaRPr>
          </a:p>
        </p:txBody>
      </p:sp>
    </p:spTree>
    <p:extLst>
      <p:ext uri="{BB962C8B-B14F-4D97-AF65-F5344CB8AC3E}">
        <p14:creationId xmlns:p14="http://schemas.microsoft.com/office/powerpoint/2010/main" val="2566632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320590" y="2780880"/>
            <a:ext cx="5005137" cy="1938992"/>
          </a:xfrm>
          <a:prstGeom prst="rect">
            <a:avLst/>
          </a:prstGeom>
          <a:noFill/>
        </p:spPr>
        <p:txBody>
          <a:bodyPr wrap="square" rtlCol="0">
            <a:spAutoFit/>
          </a:bodyPr>
          <a:lstStyle/>
          <a:p>
            <a:r>
              <a:rPr lang="en-US" sz="4000" dirty="0" smtClean="0">
                <a:latin typeface="AlterEgo BB" panose="02000506000000020004" pitchFamily="50" charset="0"/>
              </a:rPr>
              <a:t>I wanted to buy</a:t>
            </a:r>
          </a:p>
          <a:p>
            <a:r>
              <a:rPr lang="en-US" sz="4000" dirty="0" smtClean="0">
                <a:latin typeface="AlterEgo BB" panose="02000506000000020004" pitchFamily="50" charset="0"/>
              </a:rPr>
              <a:t>A present for </a:t>
            </a:r>
          </a:p>
          <a:p>
            <a:r>
              <a:rPr lang="en-US" sz="4000" dirty="0" smtClean="0">
                <a:latin typeface="AlterEgo BB" panose="02000506000000020004" pitchFamily="50" charset="0"/>
              </a:rPr>
              <a:t>My nephew!</a:t>
            </a:r>
            <a:endParaRPr lang="en-US" sz="4000" dirty="0">
              <a:latin typeface="AlterEgo BB" panose="02000506000000020004" pitchFamily="50" charset="0"/>
            </a:endParaRPr>
          </a:p>
        </p:txBody>
      </p:sp>
    </p:spTree>
    <p:extLst>
      <p:ext uri="{BB962C8B-B14F-4D97-AF65-F5344CB8AC3E}">
        <p14:creationId xmlns:p14="http://schemas.microsoft.com/office/powerpoint/2010/main" val="1097293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523128" y="2355763"/>
            <a:ext cx="5148141" cy="2554545"/>
          </a:xfrm>
          <a:prstGeom prst="rect">
            <a:avLst/>
          </a:prstGeom>
          <a:noFill/>
        </p:spPr>
        <p:txBody>
          <a:bodyPr wrap="none" rtlCol="0">
            <a:spAutoFit/>
          </a:bodyPr>
          <a:lstStyle/>
          <a:p>
            <a:r>
              <a:rPr lang="en-US" sz="4000" dirty="0" smtClean="0">
                <a:latin typeface="AlterEgo BB" panose="02000506000000020004" pitchFamily="50" charset="0"/>
              </a:rPr>
              <a:t>I wanted to </a:t>
            </a:r>
          </a:p>
          <a:p>
            <a:r>
              <a:rPr lang="en-US" sz="4000" dirty="0" smtClean="0">
                <a:latin typeface="AlterEgo BB" panose="02000506000000020004" pitchFamily="50" charset="0"/>
              </a:rPr>
              <a:t>Subscribe to that</a:t>
            </a:r>
          </a:p>
          <a:p>
            <a:r>
              <a:rPr lang="en-US" sz="4000" dirty="0" smtClean="0">
                <a:latin typeface="AlterEgo BB" panose="02000506000000020004" pitchFamily="50" charset="0"/>
              </a:rPr>
              <a:t>Really awesome</a:t>
            </a:r>
          </a:p>
          <a:p>
            <a:r>
              <a:rPr lang="en-US" sz="4000" dirty="0" smtClean="0">
                <a:latin typeface="AlterEgo BB" panose="02000506000000020004" pitchFamily="50" charset="0"/>
              </a:rPr>
              <a:t>New service!</a:t>
            </a:r>
            <a:endParaRPr lang="en-US" sz="4000" dirty="0">
              <a:latin typeface="AlterEgo BB" panose="02000506000000020004" pitchFamily="50" charset="0"/>
            </a:endParaRPr>
          </a:p>
        </p:txBody>
      </p:sp>
    </p:spTree>
    <p:extLst>
      <p:ext uri="{BB962C8B-B14F-4D97-AF65-F5344CB8AC3E}">
        <p14:creationId xmlns:p14="http://schemas.microsoft.com/office/powerpoint/2010/main" val="4134200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03684176"/>
              </p:ext>
            </p:extLst>
          </p:nvPr>
        </p:nvGraphicFramePr>
        <p:xfrm>
          <a:off x="7438190" y="448844"/>
          <a:ext cx="4316413" cy="6030913"/>
        </p:xfrm>
        <a:graphic>
          <a:graphicData uri="http://schemas.openxmlformats.org/presentationml/2006/ole">
            <mc:AlternateContent xmlns:mc="http://schemas.openxmlformats.org/markup-compatibility/2006">
              <mc:Choice xmlns:v="urn:schemas-microsoft-com:vml" Requires="v">
                <p:oleObj spid="_x0000_s3078" name="Image" r:id="rId4" imgW="4317120" imgH="6031440" progId="Photoshop.Image.12">
                  <p:embed/>
                </p:oleObj>
              </mc:Choice>
              <mc:Fallback>
                <p:oleObj name="Image" r:id="rId4" imgW="4317120" imgH="6031440" progId="Photoshop.Image.12">
                  <p:embed/>
                  <p:pic>
                    <p:nvPicPr>
                      <p:cNvPr id="0" name=""/>
                      <p:cNvPicPr/>
                      <p:nvPr/>
                    </p:nvPicPr>
                    <p:blipFill>
                      <a:blip r:embed="rId5"/>
                      <a:stretch>
                        <a:fillRect/>
                      </a:stretch>
                    </p:blipFill>
                    <p:spPr>
                      <a:xfrm>
                        <a:off x="7438190" y="448844"/>
                        <a:ext cx="4316413" cy="6030913"/>
                      </a:xfrm>
                      <a:prstGeom prst="rect">
                        <a:avLst/>
                      </a:prstGeom>
                    </p:spPr>
                  </p:pic>
                </p:oleObj>
              </mc:Fallback>
            </mc:AlternateContent>
          </a:graphicData>
        </a:graphic>
      </p:graphicFrame>
      <p:sp>
        <p:nvSpPr>
          <p:cNvPr id="5" name="Rectangle 4"/>
          <p:cNvSpPr/>
          <p:nvPr/>
        </p:nvSpPr>
        <p:spPr>
          <a:xfrm>
            <a:off x="153167" y="448844"/>
            <a:ext cx="6912045" cy="1894901"/>
          </a:xfrm>
          <a:prstGeom prst="rect">
            <a:avLst/>
          </a:prstGeom>
          <a:noFill/>
        </p:spPr>
        <p:txBody>
          <a:bodyPr wrap="square" lIns="91440" tIns="45720" rIns="91440" bIns="45720">
            <a:spAutoFit/>
          </a:bodyPr>
          <a:lstStyle/>
          <a:p>
            <a:pPr algn="ctr"/>
            <a:r>
              <a:rPr lang="en-US" sz="11500" b="0" cap="none" spc="300" dirty="0" smtClean="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rPr>
              <a:t>Hi there!!</a:t>
            </a:r>
            <a:endParaRPr lang="en-US" sz="11500" b="0" cap="none" spc="300" dirty="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1497407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931" y="1757329"/>
            <a:ext cx="9144019" cy="5041402"/>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1238401" y="3494533"/>
            <a:ext cx="7869077" cy="923330"/>
          </a:xfrm>
          <a:prstGeom prst="rect">
            <a:avLst/>
          </a:prstGeom>
          <a:noFill/>
        </p:spPr>
        <p:txBody>
          <a:bodyPr wrap="none" rtlCol="0">
            <a:spAutoFit/>
          </a:bodyPr>
          <a:lstStyle/>
          <a:p>
            <a:r>
              <a:rPr lang="en-US" sz="5400" dirty="0" smtClean="0">
                <a:latin typeface="AlterEgo BB" panose="02000506000000020004" pitchFamily="50" charset="0"/>
              </a:rPr>
              <a:t>Why don’t they care?</a:t>
            </a:r>
            <a:endParaRPr lang="en-US" sz="5400" dirty="0">
              <a:latin typeface="AlterEgo BB" panose="02000506000000020004" pitchFamily="50"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15515">
            <a:off x="8426615" y="4210037"/>
            <a:ext cx="3592423" cy="2585347"/>
          </a:xfrm>
          <a:prstGeom prst="rect">
            <a:avLst/>
          </a:prstGeom>
        </p:spPr>
      </p:pic>
    </p:spTree>
    <p:extLst>
      <p:ext uri="{BB962C8B-B14F-4D97-AF65-F5344CB8AC3E}">
        <p14:creationId xmlns:p14="http://schemas.microsoft.com/office/powerpoint/2010/main" val="717718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grpSp>
        <p:nvGrpSpPr>
          <p:cNvPr id="2" name="Group 1"/>
          <p:cNvGrpSpPr/>
          <p:nvPr/>
        </p:nvGrpSpPr>
        <p:grpSpPr>
          <a:xfrm>
            <a:off x="156267" y="1840640"/>
            <a:ext cx="6162450" cy="5362187"/>
            <a:chOff x="1853354" y="1860464"/>
            <a:chExt cx="6162450" cy="5362187"/>
          </a:xfrm>
        </p:grpSpPr>
        <p:pic>
          <p:nvPicPr>
            <p:cNvPr id="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48452">
              <a:off x="1853354" y="1860464"/>
              <a:ext cx="6162450" cy="5362187"/>
            </a:xfrm>
            <a:prstGeom prst="rect">
              <a:avLst/>
            </a:prstGeom>
          </p:spPr>
        </p:pic>
        <p:sp>
          <p:nvSpPr>
            <p:cNvPr id="6" name="TextBox 5"/>
            <p:cNvSpPr txBox="1"/>
            <p:nvPr/>
          </p:nvSpPr>
          <p:spPr>
            <a:xfrm>
              <a:off x="3164970" y="2481647"/>
              <a:ext cx="4191019" cy="2554545"/>
            </a:xfrm>
            <a:prstGeom prst="rect">
              <a:avLst/>
            </a:prstGeom>
            <a:noFill/>
          </p:spPr>
          <p:txBody>
            <a:bodyPr wrap="none" rtlCol="0">
              <a:spAutoFit/>
            </a:bodyPr>
            <a:lstStyle/>
            <a:p>
              <a:r>
                <a:rPr lang="en-US" sz="4000" dirty="0" smtClean="0">
                  <a:latin typeface="AlterEgo BB" panose="02000506000000020004" pitchFamily="50" charset="0"/>
                </a:rPr>
                <a:t>My team lead</a:t>
              </a:r>
            </a:p>
            <a:p>
              <a:r>
                <a:rPr lang="en-US" sz="4000" dirty="0" smtClean="0">
                  <a:latin typeface="AlterEgo BB" panose="02000506000000020004" pitchFamily="50" charset="0"/>
                </a:rPr>
                <a:t>Said to ship it</a:t>
              </a:r>
            </a:p>
            <a:p>
              <a:r>
                <a:rPr lang="en-US" sz="4000" dirty="0" smtClean="0">
                  <a:latin typeface="AlterEgo BB" panose="02000506000000020004" pitchFamily="50" charset="0"/>
                </a:rPr>
                <a:t>Now, and we’ll </a:t>
              </a:r>
            </a:p>
            <a:p>
              <a:r>
                <a:rPr lang="en-US" sz="4000" dirty="0" smtClean="0">
                  <a:latin typeface="AlterEgo BB" panose="02000506000000020004" pitchFamily="50" charset="0"/>
                </a:rPr>
                <a:t>Fix it later!</a:t>
              </a:r>
              <a:endParaRPr lang="en-US" sz="4000" dirty="0">
                <a:latin typeface="AlterEgo BB" panose="02000506000000020004" pitchFamily="50" charset="0"/>
              </a:endParaRPr>
            </a:p>
          </p:txBody>
        </p:sp>
      </p:grpSp>
      <p:grpSp>
        <p:nvGrpSpPr>
          <p:cNvPr id="4" name="Group 3"/>
          <p:cNvGrpSpPr/>
          <p:nvPr/>
        </p:nvGrpSpPr>
        <p:grpSpPr>
          <a:xfrm>
            <a:off x="5871413" y="1566716"/>
            <a:ext cx="6448927" cy="5611462"/>
            <a:chOff x="5871413" y="1566716"/>
            <a:chExt cx="6448927" cy="5611462"/>
          </a:xfrm>
        </p:grpSpPr>
        <p:pic>
          <p:nvPicPr>
            <p:cNvPr id="10"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51548" flipH="1">
              <a:off x="5871413" y="1566716"/>
              <a:ext cx="6448927" cy="5611462"/>
            </a:xfrm>
            <a:prstGeom prst="rect">
              <a:avLst/>
            </a:prstGeom>
          </p:spPr>
        </p:pic>
        <p:sp>
          <p:nvSpPr>
            <p:cNvPr id="13" name="TextBox 12"/>
            <p:cNvSpPr txBox="1"/>
            <p:nvPr/>
          </p:nvSpPr>
          <p:spPr>
            <a:xfrm>
              <a:off x="6944233" y="2223411"/>
              <a:ext cx="4780476" cy="2554545"/>
            </a:xfrm>
            <a:prstGeom prst="rect">
              <a:avLst/>
            </a:prstGeom>
            <a:noFill/>
          </p:spPr>
          <p:txBody>
            <a:bodyPr wrap="none" rtlCol="0">
              <a:spAutoFit/>
            </a:bodyPr>
            <a:lstStyle/>
            <a:p>
              <a:r>
                <a:rPr lang="en-US" sz="4000" dirty="0" smtClean="0">
                  <a:latin typeface="AlterEgo BB" panose="02000506000000020004" pitchFamily="50" charset="0"/>
                </a:rPr>
                <a:t>My Project </a:t>
              </a:r>
            </a:p>
            <a:p>
              <a:r>
                <a:rPr lang="en-US" sz="4000" dirty="0" smtClean="0">
                  <a:latin typeface="AlterEgo BB" panose="02000506000000020004" pitchFamily="50" charset="0"/>
                </a:rPr>
                <a:t>Manager will be </a:t>
              </a:r>
            </a:p>
            <a:p>
              <a:r>
                <a:rPr lang="en-US" sz="4000" dirty="0" smtClean="0">
                  <a:latin typeface="AlterEgo BB" panose="02000506000000020004" pitchFamily="50" charset="0"/>
                </a:rPr>
                <a:t>Upset if I don’t </a:t>
              </a:r>
            </a:p>
            <a:p>
              <a:r>
                <a:rPr lang="en-US" sz="4000" dirty="0" smtClean="0">
                  <a:latin typeface="AlterEgo BB" panose="02000506000000020004" pitchFamily="50" charset="0"/>
                </a:rPr>
                <a:t>Finish this now!</a:t>
              </a:r>
              <a:endParaRPr lang="en-US" sz="4000" dirty="0">
                <a:latin typeface="AlterEgo BB" panose="02000506000000020004" pitchFamily="50" charset="0"/>
              </a:endParaRPr>
            </a:p>
          </p:txBody>
        </p:sp>
      </p:grpSp>
    </p:spTree>
    <p:extLst>
      <p:ext uri="{BB962C8B-B14F-4D97-AF65-F5344CB8AC3E}">
        <p14:creationId xmlns:p14="http://schemas.microsoft.com/office/powerpoint/2010/main" val="274905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7464" y="1816598"/>
            <a:ext cx="9144019" cy="5041402"/>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2959932" y="2528781"/>
            <a:ext cx="8706350" cy="2308324"/>
          </a:xfrm>
          <a:prstGeom prst="rect">
            <a:avLst/>
          </a:prstGeom>
          <a:noFill/>
        </p:spPr>
        <p:txBody>
          <a:bodyPr wrap="square" rtlCol="0">
            <a:spAutoFit/>
          </a:bodyPr>
          <a:lstStyle/>
          <a:p>
            <a:pPr algn="ctr"/>
            <a:r>
              <a:rPr lang="en-US" sz="4800" dirty="0" smtClean="0">
                <a:latin typeface="AlterEgo BB" panose="02000506000000020004" pitchFamily="50" charset="0"/>
              </a:rPr>
              <a:t>I have to </a:t>
            </a:r>
          </a:p>
          <a:p>
            <a:pPr algn="ctr"/>
            <a:r>
              <a:rPr lang="en-US" sz="4800" dirty="0" smtClean="0">
                <a:latin typeface="AlterEgo BB" panose="02000506000000020004" pitchFamily="50" charset="0"/>
              </a:rPr>
              <a:t>prove That I’m a</a:t>
            </a:r>
          </a:p>
          <a:p>
            <a:pPr algn="ctr"/>
            <a:r>
              <a:rPr lang="en-US" sz="4800" dirty="0" smtClean="0">
                <a:latin typeface="AlterEgo BB" panose="02000506000000020004" pitchFamily="50" charset="0"/>
              </a:rPr>
              <a:t>Ninjarockstarunicorn!</a:t>
            </a:r>
            <a:endParaRPr lang="en-US" sz="4800" dirty="0">
              <a:latin typeface="AlterEgo BB" panose="02000506000000020004" pitchFamily="50" charset="0"/>
            </a:endParaRPr>
          </a:p>
        </p:txBody>
      </p:sp>
    </p:spTree>
    <p:extLst>
      <p:ext uri="{BB962C8B-B14F-4D97-AF65-F5344CB8AC3E}">
        <p14:creationId xmlns:p14="http://schemas.microsoft.com/office/powerpoint/2010/main" val="854748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62" y="417095"/>
            <a:ext cx="11391201" cy="6063916"/>
          </a:xfrm>
          <a:prstGeom prst="rect">
            <a:avLst/>
          </a:prstGeom>
        </p:spPr>
      </p:pic>
    </p:spTree>
    <p:extLst>
      <p:ext uri="{BB962C8B-B14F-4D97-AF65-F5344CB8AC3E}">
        <p14:creationId xmlns:p14="http://schemas.microsoft.com/office/powerpoint/2010/main" val="4197428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487669" y="1084681"/>
            <a:ext cx="12399666" cy="2842469"/>
          </a:xfrm>
        </p:spPr>
        <p:txBody>
          <a:bodyPr anchor="b">
            <a:noAutofit/>
          </a:body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accessibility</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10" name="Title 6"/>
          <p:cNvSpPr txBox="1">
            <a:spLocks/>
          </p:cNvSpPr>
          <p:nvPr/>
        </p:nvSpPr>
        <p:spPr>
          <a:xfrm rot="20942338">
            <a:off x="-335269" y="2909473"/>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Is hard!</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975549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82" y="2011142"/>
            <a:ext cx="464412" cy="849016"/>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226" y="2936180"/>
            <a:ext cx="655277" cy="84901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55" y="3861218"/>
            <a:ext cx="614539" cy="85039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455" y="4787632"/>
            <a:ext cx="603906" cy="850392"/>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6455" y="5714046"/>
            <a:ext cx="586561" cy="850392"/>
          </a:xfrm>
          <a:prstGeom prst="rect">
            <a:avLst/>
          </a:prstGeom>
        </p:spPr>
      </p:pic>
      <p:sp>
        <p:nvSpPr>
          <p:cNvPr id="8" name="TextBox 7"/>
          <p:cNvSpPr txBox="1"/>
          <p:nvPr/>
        </p:nvSpPr>
        <p:spPr>
          <a:xfrm>
            <a:off x="1009713" y="1738428"/>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Route transitions</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977629" y="2696355"/>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Modals</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971256" y="3581977"/>
            <a:ext cx="11132512"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aria-* attribute support</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956869" y="4528439"/>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Click all the things!</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968900" y="5482892"/>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Passwords</a:t>
            </a:r>
            <a:endParaRPr lang="en-US" sz="80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1327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506" y="2988175"/>
            <a:ext cx="2330215" cy="344876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6628" y="1662612"/>
            <a:ext cx="8438990" cy="5102776"/>
          </a:xfrm>
          <a:prstGeom prst="rect">
            <a:avLst/>
          </a:prstGeom>
        </p:spPr>
      </p:pic>
      <p:sp>
        <p:nvSpPr>
          <p:cNvPr id="8" name="TextBox 7"/>
          <p:cNvSpPr txBox="1"/>
          <p:nvPr/>
        </p:nvSpPr>
        <p:spPr>
          <a:xfrm>
            <a:off x="2670802" y="2504189"/>
            <a:ext cx="6501474" cy="3046988"/>
          </a:xfrm>
          <a:prstGeom prst="rect">
            <a:avLst/>
          </a:prstGeom>
          <a:noFill/>
        </p:spPr>
        <p:txBody>
          <a:bodyPr wrap="square" rtlCol="0">
            <a:spAutoFit/>
          </a:bodyPr>
          <a:lstStyle/>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Route </a:t>
            </a:r>
          </a:p>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transitions</a:t>
            </a:r>
            <a:endParaRPr lang="en-US" sz="9600" spc="600" dirty="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524" y="3244579"/>
            <a:ext cx="2251826" cy="3332747"/>
          </a:xfrm>
          <a:prstGeom prst="rect">
            <a:avLst/>
          </a:prstGeom>
        </p:spPr>
      </p:pic>
    </p:spTree>
    <p:extLst>
      <p:ext uri="{BB962C8B-B14F-4D97-AF65-F5344CB8AC3E}">
        <p14:creationId xmlns:p14="http://schemas.microsoft.com/office/powerpoint/2010/main" val="1548063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506" y="2988175"/>
            <a:ext cx="2330215" cy="344876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6628" y="1662612"/>
            <a:ext cx="8438990" cy="5102776"/>
          </a:xfrm>
          <a:prstGeom prst="rect">
            <a:avLst/>
          </a:prstGeom>
        </p:spPr>
      </p:pic>
      <p:sp>
        <p:nvSpPr>
          <p:cNvPr id="8" name="TextBox 7"/>
          <p:cNvSpPr txBox="1"/>
          <p:nvPr/>
        </p:nvSpPr>
        <p:spPr>
          <a:xfrm>
            <a:off x="2670802" y="3429170"/>
            <a:ext cx="6501474" cy="1569660"/>
          </a:xfrm>
          <a:prstGeom prst="rect">
            <a:avLst/>
          </a:prstGeom>
          <a:noFill/>
        </p:spPr>
        <p:txBody>
          <a:bodyPr wrap="square" rtlCol="0">
            <a:spAutoFit/>
          </a:bodyPr>
          <a:lstStyle/>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modals</a:t>
            </a:r>
            <a:endParaRPr lang="en-US" sz="9600" spc="600" dirty="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524" y="3244579"/>
            <a:ext cx="2251826" cy="3332747"/>
          </a:xfrm>
          <a:prstGeom prst="rect">
            <a:avLst/>
          </a:prstGeom>
        </p:spPr>
      </p:pic>
    </p:spTree>
    <p:extLst>
      <p:ext uri="{BB962C8B-B14F-4D97-AF65-F5344CB8AC3E}">
        <p14:creationId xmlns:p14="http://schemas.microsoft.com/office/powerpoint/2010/main" val="4148445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506" y="2988175"/>
            <a:ext cx="2330215" cy="344876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6628" y="1662612"/>
            <a:ext cx="8438990" cy="5102776"/>
          </a:xfrm>
          <a:prstGeom prst="rect">
            <a:avLst/>
          </a:prstGeom>
        </p:spPr>
      </p:pic>
      <p:sp>
        <p:nvSpPr>
          <p:cNvPr id="8" name="TextBox 7"/>
          <p:cNvSpPr txBox="1"/>
          <p:nvPr/>
        </p:nvSpPr>
        <p:spPr>
          <a:xfrm>
            <a:off x="2718928" y="2815560"/>
            <a:ext cx="6501474" cy="3046988"/>
          </a:xfrm>
          <a:prstGeom prst="rect">
            <a:avLst/>
          </a:prstGeom>
          <a:noFill/>
        </p:spPr>
        <p:txBody>
          <a:bodyPr wrap="square" rtlCol="0">
            <a:spAutoFit/>
          </a:bodyPr>
          <a:lstStyle/>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Attribute support</a:t>
            </a:r>
            <a:endParaRPr lang="en-US" sz="9600" spc="600" dirty="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524" y="3244579"/>
            <a:ext cx="2251826" cy="3332747"/>
          </a:xfrm>
          <a:prstGeom prst="rect">
            <a:avLst/>
          </a:prstGeom>
        </p:spPr>
      </p:pic>
    </p:spTree>
    <p:extLst>
      <p:ext uri="{BB962C8B-B14F-4D97-AF65-F5344CB8AC3E}">
        <p14:creationId xmlns:p14="http://schemas.microsoft.com/office/powerpoint/2010/main" val="4284755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506" y="2988175"/>
            <a:ext cx="2330215" cy="344876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6628" y="1662612"/>
            <a:ext cx="8438990" cy="5102776"/>
          </a:xfrm>
          <a:prstGeom prst="rect">
            <a:avLst/>
          </a:prstGeom>
        </p:spPr>
      </p:pic>
      <p:sp>
        <p:nvSpPr>
          <p:cNvPr id="8" name="TextBox 7"/>
          <p:cNvSpPr txBox="1"/>
          <p:nvPr/>
        </p:nvSpPr>
        <p:spPr>
          <a:xfrm>
            <a:off x="2718928" y="2923848"/>
            <a:ext cx="6501474" cy="3046988"/>
          </a:xfrm>
          <a:prstGeom prst="rect">
            <a:avLst/>
          </a:prstGeom>
          <a:noFill/>
        </p:spPr>
        <p:txBody>
          <a:bodyPr wrap="square" rtlCol="0">
            <a:spAutoFit/>
          </a:bodyPr>
          <a:lstStyle/>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Click all the things!</a:t>
            </a:r>
            <a:endParaRPr lang="en-US" sz="9600" spc="600" dirty="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524" y="3244579"/>
            <a:ext cx="2251826" cy="3332747"/>
          </a:xfrm>
          <a:prstGeom prst="rect">
            <a:avLst/>
          </a:prstGeom>
        </p:spPr>
      </p:pic>
    </p:spTree>
    <p:extLst>
      <p:ext uri="{BB962C8B-B14F-4D97-AF65-F5344CB8AC3E}">
        <p14:creationId xmlns:p14="http://schemas.microsoft.com/office/powerpoint/2010/main" val="3769584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461531">
            <a:off x="1790604" y="1938775"/>
            <a:ext cx="3309052" cy="475438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422765">
            <a:off x="7851600" y="-83193"/>
            <a:ext cx="2923324" cy="420017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3262" y="0"/>
            <a:ext cx="8775510" cy="6858000"/>
          </a:xfrm>
          <a:prstGeom prst="rect">
            <a:avLst/>
          </a:prstGeom>
        </p:spPr>
      </p:pic>
      <p:sp>
        <p:nvSpPr>
          <p:cNvPr id="3" name="Rectangle 2"/>
          <p:cNvSpPr/>
          <p:nvPr/>
        </p:nvSpPr>
        <p:spPr>
          <a:xfrm rot="21078307">
            <a:off x="-218369" y="1203382"/>
            <a:ext cx="12192000" cy="2646878"/>
          </a:xfrm>
          <a:prstGeom prst="rect">
            <a:avLst/>
          </a:prstGeom>
          <a:noFill/>
        </p:spPr>
        <p:txBody>
          <a:bodyPr wrap="square" lIns="91440" tIns="45720" rIns="91440" bIns="45720">
            <a:spAutoFit/>
          </a:bodyPr>
          <a:lstStyle/>
          <a:p>
            <a:pPr algn="ctr"/>
            <a:r>
              <a:rPr lang="en-US" sz="16600" b="1" i="1" cap="none" spc="1000" dirty="0" smtClean="0">
                <a:ln w="76200">
                  <a:solidFill>
                    <a:schemeClr val="tx1"/>
                  </a:solidFill>
                  <a:prstDash val="solid"/>
                </a:ln>
                <a:solidFill>
                  <a:srgbClr val="00B0F0"/>
                </a:solidFill>
                <a:effectLst>
                  <a:outerShdw blurRad="50800" dist="38100" dir="2700000" algn="tl" rotWithShape="0">
                    <a:prstClr val="black"/>
                  </a:outerShdw>
                </a:effectLst>
                <a:latin typeface="BadaBoom BB" panose="020B0603050302020204" pitchFamily="34" charset="0"/>
              </a:rPr>
              <a:t>AMBITIOUs </a:t>
            </a:r>
            <a:endParaRPr lang="en-US" sz="16600" b="1" cap="none" spc="1000" dirty="0">
              <a:ln w="76200">
                <a:solidFill>
                  <a:schemeClr val="tx1"/>
                </a:solidFill>
                <a:prstDash val="solid"/>
              </a:ln>
              <a:solidFill>
                <a:srgbClr val="00B0F0"/>
              </a:solidFill>
              <a:effectLst>
                <a:outerShdw blurRad="50800" dist="38100" dir="2700000" algn="tl" rotWithShape="0">
                  <a:prstClr val="black"/>
                </a:outerShdw>
              </a:effectLst>
            </a:endParaRPr>
          </a:p>
        </p:txBody>
      </p:sp>
      <p:sp>
        <p:nvSpPr>
          <p:cNvPr id="7" name="Rectangle 6"/>
          <p:cNvSpPr/>
          <p:nvPr/>
        </p:nvSpPr>
        <p:spPr>
          <a:xfrm rot="21078307">
            <a:off x="-88359" y="3027562"/>
            <a:ext cx="12192000" cy="2646878"/>
          </a:xfrm>
          <a:prstGeom prst="rect">
            <a:avLst/>
          </a:prstGeom>
          <a:noFill/>
        </p:spPr>
        <p:txBody>
          <a:bodyPr wrap="square" lIns="91440" tIns="45720" rIns="91440" bIns="45720">
            <a:spAutoFit/>
          </a:bodyPr>
          <a:lstStyle/>
          <a:p>
            <a:pPr algn="ctr"/>
            <a:r>
              <a:rPr lang="en-US" sz="16600" b="1" i="1" kern="1300" cap="none" spc="1000" dirty="0" smtClean="0">
                <a:ln w="76200">
                  <a:solidFill>
                    <a:schemeClr val="tx1">
                      <a:lumMod val="95000"/>
                      <a:lumOff val="5000"/>
                    </a:schemeClr>
                  </a:solidFill>
                  <a:prstDash val="solid"/>
                </a:ln>
                <a:solidFill>
                  <a:srgbClr val="00B0F0"/>
                </a:solidFill>
                <a:effectLst>
                  <a:outerShdw blurRad="50800" dist="38100" dir="2700000" algn="tl" rotWithShape="0">
                    <a:prstClr val="black"/>
                  </a:outerShdw>
                </a:effectLst>
                <a:latin typeface="BadaBoom BB" panose="020B0603050302020204" pitchFamily="34" charset="0"/>
              </a:rPr>
              <a:t>For all!</a:t>
            </a:r>
            <a:endParaRPr lang="en-US" sz="16600" b="1" kern="1300" cap="none" spc="1000" dirty="0">
              <a:ln w="76200">
                <a:solidFill>
                  <a:schemeClr val="tx1">
                    <a:lumMod val="95000"/>
                    <a:lumOff val="5000"/>
                  </a:schemeClr>
                </a:solidFill>
                <a:prstDash val="solid"/>
              </a:ln>
              <a:solidFill>
                <a:srgbClr val="00B0F0"/>
              </a:solidFill>
              <a:effectLst>
                <a:outerShdw blurRad="50800" dist="38100" dir="2700000" algn="tl" rotWithShape="0">
                  <a:prstClr val="black"/>
                </a:outerShdw>
              </a:effectLst>
            </a:endParaRPr>
          </a:p>
        </p:txBody>
      </p:sp>
    </p:spTree>
    <p:extLst>
      <p:ext uri="{BB962C8B-B14F-4D97-AF65-F5344CB8AC3E}">
        <p14:creationId xmlns:p14="http://schemas.microsoft.com/office/powerpoint/2010/main" val="203994604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5506" y="2988175"/>
            <a:ext cx="2330215" cy="344876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6628" y="1662612"/>
            <a:ext cx="8438990" cy="5102776"/>
          </a:xfrm>
          <a:prstGeom prst="rect">
            <a:avLst/>
          </a:prstGeom>
        </p:spPr>
      </p:pic>
      <p:sp>
        <p:nvSpPr>
          <p:cNvPr id="8" name="TextBox 7"/>
          <p:cNvSpPr txBox="1"/>
          <p:nvPr/>
        </p:nvSpPr>
        <p:spPr>
          <a:xfrm>
            <a:off x="2515336" y="3513395"/>
            <a:ext cx="7231188" cy="1569660"/>
          </a:xfrm>
          <a:prstGeom prst="rect">
            <a:avLst/>
          </a:prstGeom>
          <a:noFill/>
        </p:spPr>
        <p:txBody>
          <a:bodyPr wrap="square" rtlCol="0">
            <a:spAutoFit/>
          </a:bodyPr>
          <a:lstStyle/>
          <a:p>
            <a:pPr algn="ctr"/>
            <a:r>
              <a:rPr lang="en-US" sz="9600" spc="600" dirty="0" smtClean="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rPr>
              <a:t>Passwords</a:t>
            </a:r>
            <a:endParaRPr lang="en-US" sz="9600" spc="600" dirty="0">
              <a:ln w="38100">
                <a:solidFill>
                  <a:schemeClr val="tx1">
                    <a:lumMod val="95000"/>
                    <a:lumOff val="5000"/>
                  </a:schemeClr>
                </a:solidFill>
              </a:ln>
              <a:solidFill>
                <a:srgbClr val="FFBA03"/>
              </a:solidFill>
              <a:effectLst>
                <a:outerShdw blurRad="50800" dist="38100" dir="2700000" algn="tl" rotWithShape="0">
                  <a:prstClr val="black"/>
                </a:outerShdw>
              </a:effectLst>
              <a:latin typeface="BadaBoom BB" panose="020B0603050302020204" pitchFamily="34"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524" y="3244579"/>
            <a:ext cx="2251826" cy="3332747"/>
          </a:xfrm>
          <a:prstGeom prst="rect">
            <a:avLst/>
          </a:prstGeom>
        </p:spPr>
      </p:pic>
    </p:spTree>
    <p:extLst>
      <p:ext uri="{BB962C8B-B14F-4D97-AF65-F5344CB8AC3E}">
        <p14:creationId xmlns:p14="http://schemas.microsoft.com/office/powerpoint/2010/main" val="338073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1836" y="0"/>
            <a:ext cx="6948329" cy="6858000"/>
          </a:xfrm>
          <a:prstGeom prst="rect">
            <a:avLst/>
          </a:prstGeom>
          <a:ln>
            <a:noFill/>
          </a:ln>
        </p:spPr>
      </p:pic>
    </p:spTree>
    <p:extLst>
      <p:ext uri="{BB962C8B-B14F-4D97-AF65-F5344CB8AC3E}">
        <p14:creationId xmlns:p14="http://schemas.microsoft.com/office/powerpoint/2010/main" val="1458241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The “Easy” wins!!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582" y="2011142"/>
            <a:ext cx="464412" cy="84901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226" y="3176816"/>
            <a:ext cx="655277" cy="84901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55" y="4378580"/>
            <a:ext cx="614539" cy="85039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455" y="5533596"/>
            <a:ext cx="603906" cy="850392"/>
          </a:xfrm>
          <a:prstGeom prst="rect">
            <a:avLst/>
          </a:prstGeom>
        </p:spPr>
      </p:pic>
      <p:sp>
        <p:nvSpPr>
          <p:cNvPr id="14" name="TextBox 13"/>
          <p:cNvSpPr txBox="1"/>
          <p:nvPr/>
        </p:nvSpPr>
        <p:spPr>
          <a:xfrm>
            <a:off x="1009713" y="1738428"/>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Use html5</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977629" y="2936991"/>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Link vs. button</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6" name="TextBox 15"/>
          <p:cNvSpPr txBox="1"/>
          <p:nvPr/>
        </p:nvSpPr>
        <p:spPr>
          <a:xfrm>
            <a:off x="971256" y="4099339"/>
            <a:ext cx="1001121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Keyboard navigation</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956869" y="5274403"/>
            <a:ext cx="10605478"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Color contrast checks</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0909571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7464" y="1816598"/>
            <a:ext cx="9144019" cy="5041402"/>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r>
              <a:rPr lang="en-US" sz="11500" spc="600" dirty="0" smtClean="0">
                <a:ln w="38100">
                  <a:solidFill>
                    <a:schemeClr val="tx1"/>
                  </a:solidFill>
                </a:ln>
                <a:solidFill>
                  <a:srgbClr val="00B0F0"/>
                </a:solidFill>
                <a:effectLst>
                  <a:outerShdw blurRad="50800" dist="38100" dir="2700000" algn="tl" rotWithShape="0">
                    <a:prstClr val="black"/>
                  </a:outerShdw>
                </a:effectLst>
                <a:latin typeface="BadaBoom BB" panose="020B0603050302020204" pitchFamily="34" charset="0"/>
              </a:rPr>
              <a:t>...</a:t>
            </a:r>
            <a:endParaRPr lang="en-US" sz="11500" spc="600" dirty="0">
              <a:ln w="38100">
                <a:solidFill>
                  <a:schemeClr val="tx1"/>
                </a:solidFill>
              </a:ln>
              <a:solidFill>
                <a:srgbClr val="00B0F0"/>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3115133" y="3073166"/>
            <a:ext cx="8706350" cy="2308324"/>
          </a:xfrm>
          <a:prstGeom prst="rect">
            <a:avLst/>
          </a:prstGeom>
          <a:noFill/>
        </p:spPr>
        <p:txBody>
          <a:bodyPr wrap="square" rtlCol="0">
            <a:spAutoFit/>
          </a:bodyPr>
          <a:lstStyle/>
          <a:p>
            <a:pPr algn="ctr"/>
            <a:r>
              <a:rPr lang="en-US" sz="7200" dirty="0" smtClean="0">
                <a:latin typeface="AlterEgo BB" panose="02000506000000020004" pitchFamily="50" charset="0"/>
              </a:rPr>
              <a:t>“Tabs vs spaces, fight me.”</a:t>
            </a:r>
            <a:endParaRPr lang="en-US" sz="7200" dirty="0">
              <a:latin typeface="AlterEgo BB" panose="02000506000000020004" pitchFamily="50" charset="0"/>
            </a:endParaRPr>
          </a:p>
        </p:txBody>
      </p:sp>
    </p:spTree>
    <p:extLst>
      <p:ext uri="{BB962C8B-B14F-4D97-AF65-F5344CB8AC3E}">
        <p14:creationId xmlns:p14="http://schemas.microsoft.com/office/powerpoint/2010/main" val="430213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70272">
            <a:off x="1205989" y="445169"/>
            <a:ext cx="4633722" cy="6858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003440">
            <a:off x="7304445" y="1932773"/>
            <a:ext cx="3306010" cy="47500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71464">
            <a:off x="6640588" y="-348145"/>
            <a:ext cx="4633722" cy="685800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172156">
            <a:off x="1762142" y="146727"/>
            <a:ext cx="3521416" cy="5059506"/>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5727" y="0"/>
            <a:ext cx="7500547" cy="6858000"/>
          </a:xfrm>
          <a:prstGeom prst="rect">
            <a:avLst/>
          </a:prstGeom>
        </p:spPr>
      </p:pic>
    </p:spTree>
    <p:extLst>
      <p:ext uri="{BB962C8B-B14F-4D97-AF65-F5344CB8AC3E}">
        <p14:creationId xmlns:p14="http://schemas.microsoft.com/office/powerpoint/2010/main" val="3120849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8010" y="4337299"/>
            <a:ext cx="4733989" cy="2610006"/>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6786546" y="5110512"/>
            <a:ext cx="6076916" cy="830997"/>
          </a:xfrm>
          <a:prstGeom prst="rect">
            <a:avLst/>
          </a:prstGeom>
          <a:noFill/>
        </p:spPr>
        <p:txBody>
          <a:bodyPr wrap="square" rtlCol="0">
            <a:spAutoFit/>
          </a:bodyPr>
          <a:lstStyle/>
          <a:p>
            <a:pPr algn="ctr"/>
            <a:r>
              <a:rPr lang="en-US" sz="4800" dirty="0" smtClean="0">
                <a:latin typeface="AlterEgo BB" panose="02000506000000020004" pitchFamily="50" charset="0"/>
              </a:rPr>
              <a:t>“This is fine.”</a:t>
            </a:r>
            <a:endParaRPr lang="en-US" sz="4800" dirty="0">
              <a:latin typeface="AlterEgo BB" panose="02000506000000020004" pitchFamily="50" charset="0"/>
            </a:endParaRPr>
          </a:p>
        </p:txBody>
      </p:sp>
      <p:pic>
        <p:nvPicPr>
          <p:cNvPr id="4" name="Picture 3"/>
          <p:cNvPicPr>
            <a:picLocks noChangeAspect="1"/>
          </p:cNvPicPr>
          <p:nvPr/>
        </p:nvPicPr>
        <p:blipFill>
          <a:blip r:embed="rId5"/>
          <a:stretch>
            <a:fillRect/>
          </a:stretch>
        </p:blipFill>
        <p:spPr>
          <a:xfrm>
            <a:off x="560068" y="2584699"/>
            <a:ext cx="8010525" cy="1752600"/>
          </a:xfrm>
          <a:prstGeom prst="rect">
            <a:avLst/>
          </a:prstGeom>
          <a:ln w="76200">
            <a:solidFill>
              <a:srgbClr val="0ABEFF"/>
            </a:solidFill>
          </a:ln>
        </p:spPr>
      </p:pic>
    </p:spTree>
    <p:extLst>
      <p:ext uri="{BB962C8B-B14F-4D97-AF65-F5344CB8AC3E}">
        <p14:creationId xmlns:p14="http://schemas.microsoft.com/office/powerpoint/2010/main" val="29999687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5" name="Picture 4"/>
          <p:cNvPicPr>
            <a:picLocks noChangeAspect="1"/>
          </p:cNvPicPr>
          <p:nvPr/>
        </p:nvPicPr>
        <p:blipFill>
          <a:blip r:embed="rId4"/>
          <a:stretch>
            <a:fillRect/>
          </a:stretch>
        </p:blipFill>
        <p:spPr>
          <a:xfrm>
            <a:off x="4501062" y="2212676"/>
            <a:ext cx="7172325" cy="2876550"/>
          </a:xfrm>
          <a:prstGeom prst="rect">
            <a:avLst/>
          </a:prstGeom>
          <a:ln w="76200">
            <a:solidFill>
              <a:srgbClr val="0ABEFF"/>
            </a:solid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37813">
            <a:off x="120312" y="4042613"/>
            <a:ext cx="3559261" cy="2899611"/>
          </a:xfrm>
          <a:prstGeom prst="rect">
            <a:avLst/>
          </a:prstGeom>
        </p:spPr>
      </p:pic>
      <p:sp>
        <p:nvSpPr>
          <p:cNvPr id="9" name="TextBox 8"/>
          <p:cNvSpPr txBox="1"/>
          <p:nvPr/>
        </p:nvSpPr>
        <p:spPr>
          <a:xfrm>
            <a:off x="276726" y="4304396"/>
            <a:ext cx="3295917" cy="1569660"/>
          </a:xfrm>
          <a:prstGeom prst="rect">
            <a:avLst/>
          </a:prstGeom>
          <a:noFill/>
        </p:spPr>
        <p:txBody>
          <a:bodyPr wrap="square" rtlCol="0">
            <a:spAutoFit/>
          </a:bodyPr>
          <a:lstStyle/>
          <a:p>
            <a:pPr algn="ctr"/>
            <a:r>
              <a:rPr lang="en-US" sz="4800" dirty="0" smtClean="0">
                <a:latin typeface="AlterEgo BB" panose="02000506000000020004" pitchFamily="50" charset="0"/>
              </a:rPr>
              <a:t>Okay,</a:t>
            </a:r>
          </a:p>
          <a:p>
            <a:pPr algn="ctr"/>
            <a:r>
              <a:rPr lang="en-US" sz="4800" dirty="0" smtClean="0">
                <a:latin typeface="AlterEgo BB" panose="02000506000000020004" pitchFamily="50" charset="0"/>
              </a:rPr>
              <a:t>But…</a:t>
            </a:r>
            <a:endParaRPr lang="en-US" sz="4800" dirty="0">
              <a:latin typeface="AlterEgo BB" panose="02000506000000020004" pitchFamily="50" charset="0"/>
            </a:endParaRPr>
          </a:p>
        </p:txBody>
      </p:sp>
    </p:spTree>
    <p:extLst>
      <p:ext uri="{BB962C8B-B14F-4D97-AF65-F5344CB8AC3E}">
        <p14:creationId xmlns:p14="http://schemas.microsoft.com/office/powerpoint/2010/main" val="2078346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4" name="Picture 3" descr="div element with the role of heading and set to aria-level one, for a Page Title. "/>
          <p:cNvPicPr>
            <a:picLocks noChangeAspect="1"/>
          </p:cNvPicPr>
          <p:nvPr/>
        </p:nvPicPr>
        <p:blipFill>
          <a:blip r:embed="rId4"/>
          <a:stretch>
            <a:fillRect/>
          </a:stretch>
        </p:blipFill>
        <p:spPr>
          <a:xfrm>
            <a:off x="565484" y="1971959"/>
            <a:ext cx="8010525" cy="1752600"/>
          </a:xfrm>
          <a:prstGeom prst="rect">
            <a:avLst/>
          </a:prstGeom>
          <a:ln w="76200">
            <a:solidFill>
              <a:srgbClr val="0ABEFF"/>
            </a:solidFill>
          </a:ln>
        </p:spPr>
      </p:pic>
      <p:pic>
        <p:nvPicPr>
          <p:cNvPr id="2" name="Picture 1" descr="h1 element for the Page title. No additional role or aria-level is needed."/>
          <p:cNvPicPr>
            <a:picLocks noChangeAspect="1"/>
          </p:cNvPicPr>
          <p:nvPr/>
        </p:nvPicPr>
        <p:blipFill>
          <a:blip r:embed="rId5"/>
          <a:stretch>
            <a:fillRect/>
          </a:stretch>
        </p:blipFill>
        <p:spPr>
          <a:xfrm>
            <a:off x="4570746" y="4642051"/>
            <a:ext cx="7086600" cy="1304925"/>
          </a:xfrm>
          <a:prstGeom prst="rect">
            <a:avLst/>
          </a:prstGeom>
          <a:ln w="76200">
            <a:solidFill>
              <a:srgbClr val="0ABEFF"/>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7813">
            <a:off x="120312" y="4042613"/>
            <a:ext cx="3559261" cy="2899611"/>
          </a:xfrm>
          <a:prstGeom prst="rect">
            <a:avLst/>
          </a:prstGeom>
        </p:spPr>
      </p:pic>
      <p:sp>
        <p:nvSpPr>
          <p:cNvPr id="7" name="TextBox 6"/>
          <p:cNvSpPr txBox="1"/>
          <p:nvPr/>
        </p:nvSpPr>
        <p:spPr>
          <a:xfrm>
            <a:off x="251983" y="4323924"/>
            <a:ext cx="3295917" cy="1569660"/>
          </a:xfrm>
          <a:prstGeom prst="rect">
            <a:avLst/>
          </a:prstGeom>
          <a:noFill/>
        </p:spPr>
        <p:txBody>
          <a:bodyPr wrap="square" rtlCol="0">
            <a:spAutoFit/>
          </a:bodyPr>
          <a:lstStyle/>
          <a:p>
            <a:pPr algn="ctr"/>
            <a:r>
              <a:rPr lang="en-US" sz="4800" dirty="0" smtClean="0">
                <a:latin typeface="AlterEgo BB" panose="02000506000000020004" pitchFamily="50" charset="0"/>
              </a:rPr>
              <a:t>Is it tho?</a:t>
            </a:r>
            <a:endParaRPr lang="en-US" sz="4800" dirty="0">
              <a:latin typeface="AlterEgo BB" panose="02000506000000020004" pitchFamily="50" charset="0"/>
            </a:endParaRPr>
          </a:p>
        </p:txBody>
      </p:sp>
    </p:spTree>
    <p:extLst>
      <p:ext uri="{BB962C8B-B14F-4D97-AF65-F5344CB8AC3E}">
        <p14:creationId xmlns:p14="http://schemas.microsoft.com/office/powerpoint/2010/main" val="2848559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8991" y="0"/>
            <a:ext cx="8174017" cy="6858000"/>
          </a:xfrm>
          <a:prstGeom prst="rect">
            <a:avLst/>
          </a:prstGeom>
        </p:spPr>
      </p:pic>
    </p:spTree>
    <p:extLst>
      <p:ext uri="{BB962C8B-B14F-4D97-AF65-F5344CB8AC3E}">
        <p14:creationId xmlns:p14="http://schemas.microsoft.com/office/powerpoint/2010/main" val="321005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Ember addons!!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276726" y="1820339"/>
            <a:ext cx="5161548"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Ember-a11y</a:t>
            </a:r>
            <a:endParaRPr lang="en-US" sz="66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183544" y="2650484"/>
            <a:ext cx="10011213"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Ember-a11y-testing</a:t>
            </a:r>
            <a:endParaRPr lang="en-US" sz="66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6" name="TextBox 15"/>
          <p:cNvSpPr txBox="1"/>
          <p:nvPr/>
        </p:nvSpPr>
        <p:spPr>
          <a:xfrm>
            <a:off x="183544" y="3486355"/>
            <a:ext cx="11084386"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Ember-a11y-landmarks</a:t>
            </a:r>
            <a:endParaRPr lang="en-US" sz="66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4999481" y="1820339"/>
            <a:ext cx="7068194"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A11y-announcer</a:t>
            </a:r>
            <a:endParaRPr lang="en-US" sz="66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8" name="TextBox 17"/>
          <p:cNvSpPr txBox="1"/>
          <p:nvPr/>
        </p:nvSpPr>
        <p:spPr>
          <a:xfrm>
            <a:off x="242173" y="5791182"/>
            <a:ext cx="11223099"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Ember-component-attributes</a:t>
            </a:r>
            <a:endParaRPr lang="en-US" sz="66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184155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Autofit/>
          </a:bodyPr>
          <a:lstStyle/>
          <a:p>
            <a:r>
              <a:rPr lang="en-US" sz="11500" spc="600" dirty="0" smtClean="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rPr>
              <a:t>Web standards</a:t>
            </a:r>
            <a:endParaRPr lang="en-US" sz="11500" spc="600" dirty="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endParaRPr>
          </a:p>
        </p:txBody>
      </p:sp>
      <p:pic>
        <p:nvPicPr>
          <p:cNvPr id="1028" name="Picture 4" descr="Image result for html5"/>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8203"/>
          <a:stretch/>
        </p:blipFill>
        <p:spPr bwMode="auto">
          <a:xfrm>
            <a:off x="838200" y="2594344"/>
            <a:ext cx="10515600" cy="3350610"/>
          </a:xfrm>
          <a:prstGeom prst="rect">
            <a:avLst/>
          </a:prstGeom>
          <a:noFill/>
        </p:spPr>
      </p:pic>
    </p:spTree>
    <p:extLst>
      <p:ext uri="{BB962C8B-B14F-4D97-AF65-F5344CB8AC3E}">
        <p14:creationId xmlns:p14="http://schemas.microsoft.com/office/powerpoint/2010/main" val="3386561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2286" flipH="1">
            <a:off x="8634842" y="221275"/>
            <a:ext cx="2115230" cy="3914995"/>
          </a:xfrm>
          <a:prstGeom prst="rect">
            <a:avLst/>
          </a:prstGeom>
        </p:spPr>
      </p:pic>
      <p:sp>
        <p:nvSpPr>
          <p:cNvPr id="10" name="Title 6"/>
          <p:cNvSpPr txBox="1">
            <a:spLocks/>
          </p:cNvSpPr>
          <p:nvPr/>
        </p:nvSpPr>
        <p:spPr>
          <a:xfrm>
            <a:off x="-31641" y="2521662"/>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magnanimous</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
        <p:nvSpPr>
          <p:cNvPr id="8" name="Title 6"/>
          <p:cNvSpPr txBox="1">
            <a:spLocks/>
          </p:cNvSpPr>
          <p:nvPr/>
        </p:nvSpPr>
        <p:spPr>
          <a:xfrm>
            <a:off x="0" y="757539"/>
            <a:ext cx="12188668"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be</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38049850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Magnanimously solve</a:t>
            </a:r>
            <a:endParaRPr lang="en-US" sz="96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3" name="TextBox 2"/>
          <p:cNvSpPr txBox="1"/>
          <p:nvPr/>
        </p:nvSpPr>
        <p:spPr>
          <a:xfrm>
            <a:off x="1227222" y="2478505"/>
            <a:ext cx="6858000" cy="584775"/>
          </a:xfrm>
          <a:prstGeom prst="rect">
            <a:avLst/>
          </a:prstGeom>
          <a:noFill/>
        </p:spPr>
        <p:txBody>
          <a:bodyPr wrap="square" rtlCol="0">
            <a:spAutoFit/>
          </a:bodyPr>
          <a:lstStyle/>
          <a:p>
            <a:r>
              <a:rPr lang="en-US" sz="3200" dirty="0" smtClean="0">
                <a:solidFill>
                  <a:schemeClr val="bg1"/>
                </a:solidFill>
              </a:rPr>
              <a:t>the same list as hard problems</a:t>
            </a:r>
            <a:endParaRPr lang="en-US" sz="3200" dirty="0">
              <a:solidFill>
                <a:schemeClr val="bg1"/>
              </a:solidFill>
            </a:endParaRPr>
          </a:p>
        </p:txBody>
      </p:sp>
    </p:spTree>
    <p:extLst>
      <p:ext uri="{BB962C8B-B14F-4D97-AF65-F5344CB8AC3E}">
        <p14:creationId xmlns:p14="http://schemas.microsoft.com/office/powerpoint/2010/main" val="14386184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15346" flipH="1">
            <a:off x="9598438" y="253314"/>
            <a:ext cx="2115230" cy="3914995"/>
          </a:xfrm>
          <a:prstGeom prst="rect">
            <a:avLst/>
          </a:prstGeom>
        </p:spPr>
      </p:pic>
      <p:sp>
        <p:nvSpPr>
          <p:cNvPr id="10" name="Title 6"/>
          <p:cNvSpPr txBox="1">
            <a:spLocks/>
          </p:cNvSpPr>
          <p:nvPr/>
        </p:nvSpPr>
        <p:spPr>
          <a:xfrm>
            <a:off x="-31641" y="2220864"/>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involved</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
        <p:nvSpPr>
          <p:cNvPr id="8" name="Title 6"/>
          <p:cNvSpPr txBox="1">
            <a:spLocks/>
          </p:cNvSpPr>
          <p:nvPr/>
        </p:nvSpPr>
        <p:spPr>
          <a:xfrm>
            <a:off x="73858" y="300339"/>
            <a:ext cx="12188668"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get</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40369651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03684176"/>
              </p:ext>
            </p:extLst>
          </p:nvPr>
        </p:nvGraphicFramePr>
        <p:xfrm>
          <a:off x="7438190" y="448844"/>
          <a:ext cx="4316413" cy="6030913"/>
        </p:xfrm>
        <a:graphic>
          <a:graphicData uri="http://schemas.openxmlformats.org/presentationml/2006/ole">
            <mc:AlternateContent xmlns:mc="http://schemas.openxmlformats.org/markup-compatibility/2006">
              <mc:Choice xmlns:v="urn:schemas-microsoft-com:vml" Requires="v">
                <p:oleObj spid="_x0000_s2058" name="Image" r:id="rId3" imgW="4317120" imgH="6031440" progId="Photoshop.Image.12">
                  <p:embed/>
                </p:oleObj>
              </mc:Choice>
              <mc:Fallback>
                <p:oleObj name="Image" r:id="rId3" imgW="4317120" imgH="6031440" progId="Photoshop.Image.12">
                  <p:embed/>
                  <p:pic>
                    <p:nvPicPr>
                      <p:cNvPr id="0" name=""/>
                      <p:cNvPicPr/>
                      <p:nvPr/>
                    </p:nvPicPr>
                    <p:blipFill>
                      <a:blip r:embed="rId4"/>
                      <a:stretch>
                        <a:fillRect/>
                      </a:stretch>
                    </p:blipFill>
                    <p:spPr>
                      <a:xfrm>
                        <a:off x="7438190" y="448844"/>
                        <a:ext cx="4316413" cy="6030913"/>
                      </a:xfrm>
                      <a:prstGeom prst="rect">
                        <a:avLst/>
                      </a:prstGeom>
                    </p:spPr>
                  </p:pic>
                </p:oleObj>
              </mc:Fallback>
            </mc:AlternateContent>
          </a:graphicData>
        </a:graphic>
      </p:graphicFrame>
      <p:sp>
        <p:nvSpPr>
          <p:cNvPr id="5" name="Rectangle 4"/>
          <p:cNvSpPr/>
          <p:nvPr/>
        </p:nvSpPr>
        <p:spPr>
          <a:xfrm>
            <a:off x="526144" y="292433"/>
            <a:ext cx="6912045" cy="1894901"/>
          </a:xfrm>
          <a:prstGeom prst="rect">
            <a:avLst/>
          </a:prstGeom>
          <a:noFill/>
        </p:spPr>
        <p:txBody>
          <a:bodyPr wrap="square" lIns="91440" tIns="45720" rIns="91440" bIns="45720">
            <a:spAutoFit/>
          </a:bodyPr>
          <a:lstStyle/>
          <a:p>
            <a:pPr algn="ctr"/>
            <a:r>
              <a:rPr lang="en-US" sz="11500" b="0" cap="none" spc="300" dirty="0" smtClean="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rPr>
              <a:t>Thank you!!</a:t>
            </a:r>
            <a:endParaRPr lang="en-US" sz="11500" b="0" cap="none" spc="300" dirty="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491" y="2464918"/>
            <a:ext cx="1715168" cy="171516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085" y="4180086"/>
            <a:ext cx="2277979" cy="2277979"/>
          </a:xfrm>
          <a:prstGeom prst="rect">
            <a:avLst/>
          </a:prstGeom>
        </p:spPr>
      </p:pic>
      <p:sp>
        <p:nvSpPr>
          <p:cNvPr id="8" name="TextBox 7"/>
          <p:cNvSpPr txBox="1"/>
          <p:nvPr/>
        </p:nvSpPr>
        <p:spPr>
          <a:xfrm>
            <a:off x="1984208" y="4965132"/>
            <a:ext cx="5529847" cy="707886"/>
          </a:xfrm>
          <a:prstGeom prst="rect">
            <a:avLst/>
          </a:prstGeom>
          <a:noFill/>
        </p:spPr>
        <p:txBody>
          <a:bodyPr wrap="square" rtlCol="0">
            <a:spAutoFit/>
          </a:bodyPr>
          <a:lstStyle/>
          <a:p>
            <a:r>
              <a:rPr lang="en-US" sz="4000" dirty="0" smtClean="0">
                <a:solidFill>
                  <a:srgbClr val="002060"/>
                </a:solidFill>
                <a:latin typeface="AlterEgo BB" panose="02000506000000020004" pitchFamily="50" charset="0"/>
              </a:rPr>
              <a:t>@melaniersumner</a:t>
            </a:r>
            <a:endParaRPr lang="en-US" sz="4000" dirty="0">
              <a:solidFill>
                <a:srgbClr val="002060"/>
              </a:solidFill>
              <a:latin typeface="AlterEgo BB" panose="02000506000000020004" pitchFamily="50" charset="0"/>
            </a:endParaRPr>
          </a:p>
        </p:txBody>
      </p:sp>
      <p:sp>
        <p:nvSpPr>
          <p:cNvPr id="9" name="TextBox 8"/>
          <p:cNvSpPr txBox="1"/>
          <p:nvPr/>
        </p:nvSpPr>
        <p:spPr>
          <a:xfrm>
            <a:off x="2282659" y="2972382"/>
            <a:ext cx="4487779" cy="707886"/>
          </a:xfrm>
          <a:prstGeom prst="rect">
            <a:avLst/>
          </a:prstGeom>
          <a:noFill/>
        </p:spPr>
        <p:txBody>
          <a:bodyPr wrap="square" rtlCol="0">
            <a:spAutoFit/>
          </a:bodyPr>
          <a:lstStyle/>
          <a:p>
            <a:r>
              <a:rPr lang="en-US" sz="4000" dirty="0" smtClean="0">
                <a:solidFill>
                  <a:srgbClr val="002060"/>
                </a:solidFill>
                <a:latin typeface="AlterEgo BB" panose="02000506000000020004" pitchFamily="50" charset="0"/>
              </a:rPr>
              <a:t>@melsumner</a:t>
            </a:r>
            <a:endParaRPr lang="en-US" sz="4000" dirty="0">
              <a:solidFill>
                <a:srgbClr val="002060"/>
              </a:solidFill>
              <a:latin typeface="AlterEgo BB" panose="02000506000000020004" pitchFamily="50" charset="0"/>
            </a:endParaRPr>
          </a:p>
        </p:txBody>
      </p:sp>
    </p:spTree>
    <p:extLst>
      <p:ext uri="{BB962C8B-B14F-4D97-AF65-F5344CB8AC3E}">
        <p14:creationId xmlns:p14="http://schemas.microsoft.com/office/powerpoint/2010/main" val="2145851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947" y="751351"/>
            <a:ext cx="10292106" cy="6106649"/>
          </a:xfrm>
          <a:prstGeom prst="rect">
            <a:avLst/>
          </a:prstGeom>
        </p:spPr>
      </p:pic>
      <p:sp>
        <p:nvSpPr>
          <p:cNvPr id="5" name="TextBox 4"/>
          <p:cNvSpPr txBox="1"/>
          <p:nvPr/>
        </p:nvSpPr>
        <p:spPr>
          <a:xfrm>
            <a:off x="2341446" y="2197878"/>
            <a:ext cx="7509107" cy="830997"/>
          </a:xfrm>
          <a:prstGeom prst="rect">
            <a:avLst/>
          </a:prstGeom>
          <a:noFill/>
        </p:spPr>
        <p:txBody>
          <a:bodyPr wrap="none" rtlCol="0">
            <a:spAutoFit/>
          </a:bodyPr>
          <a:lstStyle/>
          <a:p>
            <a:r>
              <a:rPr lang="en-US" sz="4800" dirty="0" smtClean="0">
                <a:latin typeface="AlterEgo BB" panose="02000506000000020004" pitchFamily="50" charset="0"/>
              </a:rPr>
              <a:t>What </a:t>
            </a:r>
            <a:r>
              <a:rPr lang="en-US" sz="4800" i="1" dirty="0" smtClean="0">
                <a:latin typeface="AlterEgo BB" panose="02000506000000020004" pitchFamily="50" charset="0"/>
              </a:rPr>
              <a:t>Is</a:t>
            </a:r>
            <a:r>
              <a:rPr lang="en-US" sz="4800" dirty="0" smtClean="0">
                <a:latin typeface="AlterEgo BB" panose="02000506000000020004" pitchFamily="50" charset="0"/>
              </a:rPr>
              <a:t> Accessibility?</a:t>
            </a:r>
            <a:endParaRPr lang="en-US" sz="4800" dirty="0">
              <a:latin typeface="AlterEgo BB" panose="02000506000000020004" pitchFamily="50" charset="0"/>
            </a:endParaRPr>
          </a:p>
        </p:txBody>
      </p:sp>
    </p:spTree>
    <p:extLst>
      <p:ext uri="{BB962C8B-B14F-4D97-AF65-F5344CB8AC3E}">
        <p14:creationId xmlns:p14="http://schemas.microsoft.com/office/powerpoint/2010/main" val="1995426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552241"/>
            <a:ext cx="9127958" cy="1325563"/>
          </a:xfrm>
        </p:spPr>
        <p:txBody>
          <a:bodyPr>
            <a:noAutofit/>
          </a:bodyPr>
          <a:lstStyle/>
          <a:p>
            <a:pPr algn="ctr"/>
            <a:r>
              <a:rPr lang="en-US" sz="4800" dirty="0" smtClean="0">
                <a:ln w="38100">
                  <a:noFill/>
                </a:ln>
                <a:latin typeface="AlterEgo BB" panose="02000506000000020004" pitchFamily="50" charset="0"/>
              </a:rPr>
              <a:t>Web content </a:t>
            </a:r>
            <a:br>
              <a:rPr lang="en-US" sz="4800" dirty="0" smtClean="0">
                <a:ln w="38100">
                  <a:noFill/>
                </a:ln>
                <a:latin typeface="AlterEgo BB" panose="02000506000000020004" pitchFamily="50" charset="0"/>
              </a:rPr>
            </a:br>
            <a:r>
              <a:rPr lang="en-US" sz="4800" dirty="0" smtClean="0">
                <a:ln w="38100">
                  <a:noFill/>
                </a:ln>
                <a:latin typeface="AlterEgo BB" panose="02000506000000020004" pitchFamily="50" charset="0"/>
              </a:rPr>
              <a:t>accessibility guidelines</a:t>
            </a:r>
            <a:endParaRPr lang="en-US" sz="4800" dirty="0">
              <a:ln w="38100">
                <a:noFill/>
              </a:ln>
              <a:latin typeface="AlterEgo BB" panose="02000506000000020004" pitchFamily="50" charset="0"/>
            </a:endParaRPr>
          </a:p>
        </p:txBody>
      </p:sp>
    </p:spTree>
    <p:extLst>
      <p:ext uri="{BB962C8B-B14F-4D97-AF65-F5344CB8AC3E}">
        <p14:creationId xmlns:p14="http://schemas.microsoft.com/office/powerpoint/2010/main" val="1204233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927" y="385012"/>
            <a:ext cx="11245516" cy="6320588"/>
          </a:xfrm>
        </p:spPr>
      </p:pic>
      <p:sp>
        <p:nvSpPr>
          <p:cNvPr id="5" name="Title 1"/>
          <p:cNvSpPr txBox="1">
            <a:spLocks/>
          </p:cNvSpPr>
          <p:nvPr/>
        </p:nvSpPr>
        <p:spPr>
          <a:xfrm>
            <a:off x="1443790" y="1552241"/>
            <a:ext cx="91279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smtClean="0">
                <a:ln w="38100">
                  <a:noFill/>
                </a:ln>
                <a:latin typeface="AlterEgo BB" panose="02000506000000020004" pitchFamily="50" charset="0"/>
              </a:rPr>
              <a:t>WCAG 2.0</a:t>
            </a:r>
            <a:endParaRPr lang="en-US" sz="11500" dirty="0">
              <a:ln w="38100">
                <a:noFill/>
              </a:ln>
              <a:latin typeface="AlterEgo BB" panose="02000506000000020004" pitchFamily="50" charset="0"/>
            </a:endParaRPr>
          </a:p>
        </p:txBody>
      </p:sp>
      <p:grpSp>
        <p:nvGrpSpPr>
          <p:cNvPr id="12" name="Group 11"/>
          <p:cNvGrpSpPr/>
          <p:nvPr/>
        </p:nvGrpSpPr>
        <p:grpSpPr>
          <a:xfrm>
            <a:off x="352927" y="3507243"/>
            <a:ext cx="3450714" cy="3164305"/>
            <a:chOff x="352927" y="3507243"/>
            <a:chExt cx="3450714" cy="3164305"/>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927" y="3507243"/>
              <a:ext cx="3450714" cy="3164305"/>
            </a:xfrm>
            <a:prstGeom prst="rect">
              <a:avLst/>
            </a:prstGeom>
          </p:spPr>
        </p:pic>
        <p:sp>
          <p:nvSpPr>
            <p:cNvPr id="7" name="TextBox 6"/>
            <p:cNvSpPr txBox="1"/>
            <p:nvPr/>
          </p:nvSpPr>
          <p:spPr>
            <a:xfrm>
              <a:off x="914400" y="4157023"/>
              <a:ext cx="2420697" cy="1569660"/>
            </a:xfrm>
            <a:prstGeom prst="rect">
              <a:avLst/>
            </a:prstGeom>
            <a:noFill/>
          </p:spPr>
          <p:txBody>
            <a:bodyPr wrap="square" rtlCol="0">
              <a:spAutoFit/>
            </a:bodyPr>
            <a:lstStyle/>
            <a:p>
              <a:pPr algn="ctr"/>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grpSp>
        <p:nvGrpSpPr>
          <p:cNvPr id="13" name="Group 12"/>
          <p:cNvGrpSpPr/>
          <p:nvPr/>
        </p:nvGrpSpPr>
        <p:grpSpPr>
          <a:xfrm>
            <a:off x="4363453" y="3541295"/>
            <a:ext cx="3450714" cy="3164305"/>
            <a:chOff x="4363453" y="3541295"/>
            <a:chExt cx="3450714" cy="3164305"/>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3453" y="3541295"/>
              <a:ext cx="3450714" cy="3164305"/>
            </a:xfrm>
            <a:prstGeom prst="rect">
              <a:avLst/>
            </a:prstGeom>
          </p:spPr>
        </p:pic>
        <p:sp>
          <p:nvSpPr>
            <p:cNvPr id="9" name="TextBox 8"/>
            <p:cNvSpPr txBox="1"/>
            <p:nvPr/>
          </p:nvSpPr>
          <p:spPr>
            <a:xfrm>
              <a:off x="4967876" y="4191075"/>
              <a:ext cx="2286000" cy="1569660"/>
            </a:xfrm>
            <a:prstGeom prst="rect">
              <a:avLst/>
            </a:prstGeom>
            <a:noFill/>
          </p:spPr>
          <p:txBody>
            <a:bodyPr wrap="square" rtlCol="0">
              <a:spAutoFit/>
            </a:bodyPr>
            <a:lstStyle/>
            <a:p>
              <a:pPr algn="ctr"/>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grpSp>
        <p:nvGrpSpPr>
          <p:cNvPr id="14" name="Group 13"/>
          <p:cNvGrpSpPr/>
          <p:nvPr/>
        </p:nvGrpSpPr>
        <p:grpSpPr>
          <a:xfrm>
            <a:off x="8373979" y="3507243"/>
            <a:ext cx="3450714" cy="3164305"/>
            <a:chOff x="8373979" y="3507243"/>
            <a:chExt cx="3450714" cy="3164305"/>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3979" y="3507243"/>
              <a:ext cx="3450714" cy="3164305"/>
            </a:xfrm>
            <a:prstGeom prst="rect">
              <a:avLst/>
            </a:prstGeom>
          </p:spPr>
        </p:pic>
        <p:sp>
          <p:nvSpPr>
            <p:cNvPr id="11" name="TextBox 10"/>
            <p:cNvSpPr txBox="1"/>
            <p:nvPr/>
          </p:nvSpPr>
          <p:spPr>
            <a:xfrm>
              <a:off x="9201682" y="4157023"/>
              <a:ext cx="1887055" cy="1569660"/>
            </a:xfrm>
            <a:prstGeom prst="rect">
              <a:avLst/>
            </a:prstGeom>
            <a:noFill/>
          </p:spPr>
          <p:txBody>
            <a:bodyPr wrap="none" rtlCol="0">
              <a:spAutoFit/>
            </a:bodyPr>
            <a:lstStyle/>
            <a:p>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spTree>
    <p:extLst>
      <p:ext uri="{BB962C8B-B14F-4D97-AF65-F5344CB8AC3E}">
        <p14:creationId xmlns:p14="http://schemas.microsoft.com/office/powerpoint/2010/main" val="376669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552241"/>
            <a:ext cx="9127958" cy="1325563"/>
          </a:xfrm>
        </p:spPr>
        <p:txBody>
          <a:bodyPr>
            <a:noAutofit/>
          </a:bodyPr>
          <a:lstStyle/>
          <a:p>
            <a:pPr algn="ctr"/>
            <a:r>
              <a:rPr lang="en-US" sz="4800" dirty="0" smtClean="0">
                <a:ln w="38100">
                  <a:noFill/>
                </a:ln>
                <a:latin typeface="AlterEgo BB" panose="02000506000000020004" pitchFamily="50" charset="0"/>
              </a:rPr>
              <a:t>Americans with </a:t>
            </a:r>
            <a:br>
              <a:rPr lang="en-US" sz="4800" dirty="0" smtClean="0">
                <a:ln w="38100">
                  <a:noFill/>
                </a:ln>
                <a:latin typeface="AlterEgo BB" panose="02000506000000020004" pitchFamily="50" charset="0"/>
              </a:rPr>
            </a:br>
            <a:r>
              <a:rPr lang="en-US" sz="4800" dirty="0" smtClean="0">
                <a:ln w="38100">
                  <a:noFill/>
                </a:ln>
                <a:latin typeface="AlterEgo BB" panose="02000506000000020004" pitchFamily="50" charset="0"/>
              </a:rPr>
              <a:t>Disabilities Act</a:t>
            </a:r>
            <a:endParaRPr lang="en-US" sz="4800" dirty="0">
              <a:ln w="38100">
                <a:noFill/>
              </a:ln>
              <a:latin typeface="AlterEgo BB" panose="02000506000000020004" pitchFamily="50" charset="0"/>
            </a:endParaRPr>
          </a:p>
        </p:txBody>
      </p:sp>
    </p:spTree>
    <p:extLst>
      <p:ext uri="{BB962C8B-B14F-4D97-AF65-F5344CB8AC3E}">
        <p14:creationId xmlns:p14="http://schemas.microsoft.com/office/powerpoint/2010/main" val="2675648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660529"/>
            <a:ext cx="9127958" cy="1325563"/>
          </a:xfrm>
        </p:spPr>
        <p:txBody>
          <a:bodyPr>
            <a:noAutofit/>
          </a:bodyPr>
          <a:lstStyle/>
          <a:p>
            <a:pPr algn="ctr"/>
            <a:r>
              <a:rPr lang="en-US" sz="13800" dirty="0" smtClean="0">
                <a:ln w="38100">
                  <a:noFill/>
                </a:ln>
                <a:latin typeface="AlterEgo BB" panose="02000506000000020004" pitchFamily="50" charset="0"/>
              </a:rPr>
              <a:t>ADA</a:t>
            </a:r>
            <a:endParaRPr lang="en-US" sz="13800" dirty="0">
              <a:ln w="38100">
                <a:noFill/>
              </a:ln>
              <a:latin typeface="AlterEgo BB" panose="02000506000000020004" pitchFamily="50" charset="0"/>
            </a:endParaRPr>
          </a:p>
        </p:txBody>
      </p:sp>
    </p:spTree>
    <p:extLst>
      <p:ext uri="{BB962C8B-B14F-4D97-AF65-F5344CB8AC3E}">
        <p14:creationId xmlns:p14="http://schemas.microsoft.com/office/powerpoint/2010/main" val="1991374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970</Words>
  <Application>Microsoft Office PowerPoint</Application>
  <PresentationFormat>Widescreen</PresentationFormat>
  <Paragraphs>163</Paragraphs>
  <Slides>43</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AlterEgo BB</vt:lpstr>
      <vt:lpstr>Arial</vt:lpstr>
      <vt:lpstr>BadaBoom BB</vt:lpstr>
      <vt:lpstr>Calibri</vt:lpstr>
      <vt:lpstr>Calibri Light</vt:lpstr>
      <vt:lpstr>Roboto</vt:lpstr>
      <vt:lpstr>Office Theme</vt:lpstr>
      <vt:lpstr>Adobe Photoshop Image</vt:lpstr>
      <vt:lpstr>PowerPoint Presentation</vt:lpstr>
      <vt:lpstr>PowerPoint Presentation</vt:lpstr>
      <vt:lpstr>PowerPoint Presentation</vt:lpstr>
      <vt:lpstr>Web standards</vt:lpstr>
      <vt:lpstr>PowerPoint Presentation</vt:lpstr>
      <vt:lpstr>Web content  accessibility guidelines</vt:lpstr>
      <vt:lpstr>PowerPoint Presentation</vt:lpstr>
      <vt:lpstr>Americans with  Disabilities Act</vt:lpstr>
      <vt:lpstr>ADA</vt:lpstr>
      <vt:lpstr>#A11y</vt:lpstr>
      <vt:lpstr>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Sumner</dc:creator>
  <cp:lastModifiedBy>Melanie Sumner</cp:lastModifiedBy>
  <cp:revision>68</cp:revision>
  <dcterms:created xsi:type="dcterms:W3CDTF">2018-03-03T17:01:34Z</dcterms:created>
  <dcterms:modified xsi:type="dcterms:W3CDTF">2018-03-04T19:56:02Z</dcterms:modified>
</cp:coreProperties>
</file>